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346" r:id="rId2"/>
    <p:sldId id="347" r:id="rId3"/>
    <p:sldId id="348" r:id="rId4"/>
    <p:sldId id="256" r:id="rId5"/>
    <p:sldId id="257" r:id="rId6"/>
    <p:sldId id="334" r:id="rId7"/>
    <p:sldId id="345" r:id="rId8"/>
    <p:sldId id="263" r:id="rId9"/>
    <p:sldId id="335" r:id="rId10"/>
    <p:sldId id="336" r:id="rId11"/>
    <p:sldId id="264" r:id="rId12"/>
    <p:sldId id="342" r:id="rId13"/>
    <p:sldId id="343" r:id="rId14"/>
    <p:sldId id="344" r:id="rId15"/>
    <p:sldId id="340" r:id="rId16"/>
    <p:sldId id="268" r:id="rId17"/>
    <p:sldId id="266" r:id="rId18"/>
    <p:sldId id="337" r:id="rId19"/>
    <p:sldId id="338" r:id="rId20"/>
    <p:sldId id="339" r:id="rId21"/>
    <p:sldId id="341" r:id="rId22"/>
    <p:sldId id="356" r:id="rId23"/>
    <p:sldId id="357" r:id="rId24"/>
    <p:sldId id="271" r:id="rId25"/>
    <p:sldId id="322" r:id="rId26"/>
    <p:sldId id="352" r:id="rId27"/>
    <p:sldId id="353" r:id="rId28"/>
    <p:sldId id="354" r:id="rId29"/>
    <p:sldId id="355" r:id="rId30"/>
    <p:sldId id="269" r:id="rId31"/>
    <p:sldId id="301" r:id="rId32"/>
    <p:sldId id="270" r:id="rId33"/>
    <p:sldId id="315" r:id="rId34"/>
    <p:sldId id="272" r:id="rId35"/>
    <p:sldId id="273" r:id="rId36"/>
    <p:sldId id="275" r:id="rId37"/>
    <p:sldId id="276" r:id="rId38"/>
    <p:sldId id="277" r:id="rId39"/>
    <p:sldId id="278" r:id="rId40"/>
    <p:sldId id="279" r:id="rId41"/>
    <p:sldId id="329" r:id="rId42"/>
    <p:sldId id="320" r:id="rId43"/>
    <p:sldId id="280" r:id="rId44"/>
    <p:sldId id="330" r:id="rId45"/>
    <p:sldId id="281" r:id="rId46"/>
    <p:sldId id="283" r:id="rId47"/>
    <p:sldId id="321" r:id="rId48"/>
    <p:sldId id="285" r:id="rId49"/>
    <p:sldId id="349" r:id="rId50"/>
    <p:sldId id="350" r:id="rId51"/>
    <p:sldId id="351" r:id="rId52"/>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77" autoAdjust="0"/>
    <p:restoredTop sz="90893" autoAdjust="0"/>
  </p:normalViewPr>
  <p:slideViewPr>
    <p:cSldViewPr>
      <p:cViewPr>
        <p:scale>
          <a:sx n="100" d="100"/>
          <a:sy n="100" d="100"/>
        </p:scale>
        <p:origin x="994" y="-2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descr="Large confetti"/>
          <p:cNvSpPr>
            <a:spLocks noChangeArrowheads="1"/>
          </p:cNvSpPr>
          <p:nvPr/>
        </p:nvSpPr>
        <p:spPr bwMode="ltGray">
          <a:xfrm>
            <a:off x="484188" y="1549400"/>
            <a:ext cx="8158162" cy="1689100"/>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defRPr/>
            </a:pPr>
            <a:endParaRPr kumimoji="1" lang="en-US" altLang="en-US" smtClean="0"/>
          </a:p>
        </p:txBody>
      </p:sp>
      <p:sp>
        <p:nvSpPr>
          <p:cNvPr id="5" name="AutoShape 3"/>
          <p:cNvSpPr>
            <a:spLocks noChangeArrowheads="1"/>
          </p:cNvSpPr>
          <p:nvPr/>
        </p:nvSpPr>
        <p:spPr bwMode="ltGray">
          <a:xfrm>
            <a:off x="228600" y="3206750"/>
            <a:ext cx="8686800" cy="77788"/>
          </a:xfrm>
          <a:prstGeom prst="roundRect">
            <a:avLst>
              <a:gd name="adj" fmla="val 50000"/>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defRPr/>
            </a:pPr>
            <a:endParaRPr kumimoji="1" lang="en-US" altLang="en-US" smtClean="0"/>
          </a:p>
        </p:txBody>
      </p:sp>
      <p:sp>
        <p:nvSpPr>
          <p:cNvPr id="6" name="AutoShape 4"/>
          <p:cNvSpPr>
            <a:spLocks noChangeArrowheads="1"/>
          </p:cNvSpPr>
          <p:nvPr/>
        </p:nvSpPr>
        <p:spPr bwMode="ltGray">
          <a:xfrm>
            <a:off x="228600" y="1482725"/>
            <a:ext cx="8686800" cy="77788"/>
          </a:xfrm>
          <a:prstGeom prst="roundRect">
            <a:avLst>
              <a:gd name="adj" fmla="val 50000"/>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defRPr/>
            </a:pPr>
            <a:endParaRPr kumimoji="1" lang="en-US" altLang="en-US" smtClean="0"/>
          </a:p>
        </p:txBody>
      </p:sp>
      <p:sp>
        <p:nvSpPr>
          <p:cNvPr id="7" name="AutoShape 5"/>
          <p:cNvSpPr>
            <a:spLocks noChangeArrowheads="1"/>
          </p:cNvSpPr>
          <p:nvPr/>
        </p:nvSpPr>
        <p:spPr bwMode="ltGray">
          <a:xfrm>
            <a:off x="8623300" y="1246188"/>
            <a:ext cx="77788" cy="2235200"/>
          </a:xfrm>
          <a:prstGeom prst="roundRect">
            <a:avLst>
              <a:gd name="adj" fmla="val 50000"/>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defRPr/>
            </a:pPr>
            <a:endParaRPr kumimoji="1" lang="en-US" altLang="en-US" smtClean="0"/>
          </a:p>
        </p:txBody>
      </p:sp>
      <p:sp>
        <p:nvSpPr>
          <p:cNvPr id="8" name="AutoShape 6"/>
          <p:cNvSpPr>
            <a:spLocks noChangeArrowheads="1"/>
          </p:cNvSpPr>
          <p:nvPr/>
        </p:nvSpPr>
        <p:spPr bwMode="ltGray">
          <a:xfrm>
            <a:off x="434975" y="1252538"/>
            <a:ext cx="77788" cy="2235200"/>
          </a:xfrm>
          <a:prstGeom prst="roundRect">
            <a:avLst>
              <a:gd name="adj" fmla="val 50000"/>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defRPr/>
            </a:pPr>
            <a:endParaRPr kumimoji="1" lang="en-US" altLang="en-US" smtClean="0"/>
          </a:p>
        </p:txBody>
      </p:sp>
      <p:sp>
        <p:nvSpPr>
          <p:cNvPr id="9" name="AutoShape 7"/>
          <p:cNvSpPr>
            <a:spLocks noChangeArrowheads="1"/>
          </p:cNvSpPr>
          <p:nvPr/>
        </p:nvSpPr>
        <p:spPr bwMode="ltGray">
          <a:xfrm>
            <a:off x="2830513" y="5783263"/>
            <a:ext cx="3481387" cy="77787"/>
          </a:xfrm>
          <a:prstGeom prst="roundRect">
            <a:avLst>
              <a:gd name="adj" fmla="val 50000"/>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defRPr/>
            </a:pPr>
            <a:endParaRPr kumimoji="1" lang="en-US" altLang="en-US" smtClean="0"/>
          </a:p>
        </p:txBody>
      </p:sp>
      <p:sp>
        <p:nvSpPr>
          <p:cNvPr id="10" name="Rectangle 8" descr="Large confetti"/>
          <p:cNvSpPr>
            <a:spLocks noChangeArrowheads="1"/>
          </p:cNvSpPr>
          <p:nvPr/>
        </p:nvSpPr>
        <p:spPr bwMode="ltGray">
          <a:xfrm>
            <a:off x="4095750" y="5734050"/>
            <a:ext cx="949325" cy="176213"/>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defRPr/>
            </a:pPr>
            <a:endParaRPr kumimoji="1" lang="en-US" altLang="en-US" smtClean="0"/>
          </a:p>
        </p:txBody>
      </p:sp>
      <p:sp>
        <p:nvSpPr>
          <p:cNvPr id="49161" name="Rectangle 9" descr="Large confetti"/>
          <p:cNvSpPr>
            <a:spLocks noGrp="1" noChangeArrowheads="1"/>
          </p:cNvSpPr>
          <p:nvPr>
            <p:ph type="ctrTitle"/>
          </p:nvPr>
        </p:nvSpPr>
        <p:spPr>
          <a:xfrm>
            <a:off x="685800" y="1752600"/>
            <a:ext cx="7772400" cy="1143000"/>
          </a:xfrm>
          <a:pattFill prst="lgConfetti">
            <a:fgClr>
              <a:schemeClr val="accent2"/>
            </a:fgClr>
            <a:bgClr>
              <a:schemeClr val="folHlink"/>
            </a:bgClr>
          </a:pattFill>
        </p:spPr>
        <p:txBody>
          <a:bodyPr anchor="ctr"/>
          <a:lstStyle>
            <a:lvl1pPr algn="ctr">
              <a:defRPr>
                <a:solidFill>
                  <a:schemeClr val="bg1"/>
                </a:solidFill>
              </a:defRPr>
            </a:lvl1pPr>
          </a:lstStyle>
          <a:p>
            <a:r>
              <a:rPr lang="en-US"/>
              <a:t>Click to edit Master title style</a:t>
            </a:r>
          </a:p>
        </p:txBody>
      </p:sp>
      <p:sp>
        <p:nvSpPr>
          <p:cNvPr id="49162" name="Rectangle 10"/>
          <p:cNvSpPr>
            <a:spLocks noGrp="1" noChangeArrowheads="1"/>
          </p:cNvSpPr>
          <p:nvPr>
            <p:ph type="subTitle" idx="1"/>
          </p:nvPr>
        </p:nvSpPr>
        <p:spPr>
          <a:xfrm>
            <a:off x="1371600" y="3746500"/>
            <a:ext cx="6400800" cy="1752600"/>
          </a:xfrm>
        </p:spPr>
        <p:txBody>
          <a:bodyPr/>
          <a:lstStyle>
            <a:lvl1pPr marL="0" indent="0" algn="ctr">
              <a:buFontTx/>
              <a:buNone/>
              <a:defRPr/>
            </a:lvl1pPr>
          </a:lstStyle>
          <a:p>
            <a:r>
              <a:rPr lang="en-US"/>
              <a:t>Click to edit Master subtitle style</a:t>
            </a:r>
          </a:p>
        </p:txBody>
      </p:sp>
      <p:sp>
        <p:nvSpPr>
          <p:cNvPr id="11" name="Rectangle 11"/>
          <p:cNvSpPr>
            <a:spLocks noGrp="1" noChangeArrowheads="1"/>
          </p:cNvSpPr>
          <p:nvPr>
            <p:ph type="dt" sz="half" idx="10"/>
          </p:nvPr>
        </p:nvSpPr>
        <p:spPr/>
        <p:txBody>
          <a:bodyPr/>
          <a:lstStyle>
            <a:lvl1pPr>
              <a:defRPr/>
            </a:lvl1pPr>
          </a:lstStyle>
          <a:p>
            <a:pPr>
              <a:defRPr/>
            </a:pPr>
            <a:endParaRPr lang="en-US"/>
          </a:p>
        </p:txBody>
      </p:sp>
      <p:sp>
        <p:nvSpPr>
          <p:cNvPr id="12" name="Rectangle 12"/>
          <p:cNvSpPr>
            <a:spLocks noGrp="1" noChangeArrowheads="1"/>
          </p:cNvSpPr>
          <p:nvPr>
            <p:ph type="ftr" sz="quarter" idx="11"/>
          </p:nvPr>
        </p:nvSpPr>
        <p:spPr/>
        <p:txBody>
          <a:bodyPr/>
          <a:lstStyle>
            <a:lvl1pPr>
              <a:defRPr/>
            </a:lvl1pPr>
          </a:lstStyle>
          <a:p>
            <a:pPr>
              <a:defRPr/>
            </a:pPr>
            <a:endParaRPr lang="en-US"/>
          </a:p>
        </p:txBody>
      </p:sp>
      <p:sp>
        <p:nvSpPr>
          <p:cNvPr id="13" name="Rectangle 13"/>
          <p:cNvSpPr>
            <a:spLocks noGrp="1" noChangeArrowheads="1"/>
          </p:cNvSpPr>
          <p:nvPr>
            <p:ph type="sldNum" sz="quarter" idx="12"/>
          </p:nvPr>
        </p:nvSpPr>
        <p:spPr>
          <a:xfrm>
            <a:off x="6553200" y="6248400"/>
            <a:ext cx="1905000" cy="457200"/>
          </a:xfrm>
          <a:noFill/>
        </p:spPr>
        <p:txBody>
          <a:bodyPr anchor="b" anchorCtr="0"/>
          <a:lstStyle>
            <a:lvl1pPr>
              <a:defRPr>
                <a:solidFill>
                  <a:schemeClr val="tx1"/>
                </a:solidFill>
              </a:defRPr>
            </a:lvl1pPr>
          </a:lstStyle>
          <a:p>
            <a:pPr>
              <a:defRPr/>
            </a:pPr>
            <a:fld id="{9E69D18F-45B3-4096-9315-A7E09EEDE6F4}" type="slidenum">
              <a:rPr lang="en-US" altLang="en-US"/>
              <a:pPr>
                <a:defRPr/>
              </a:pPr>
              <a:t>‹#›</a:t>
            </a:fld>
            <a:endParaRPr lang="en-US" altLang="en-US"/>
          </a:p>
        </p:txBody>
      </p:sp>
    </p:spTree>
    <p:extLst>
      <p:ext uri="{BB962C8B-B14F-4D97-AF65-F5344CB8AC3E}">
        <p14:creationId xmlns:p14="http://schemas.microsoft.com/office/powerpoint/2010/main" val="1315328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9" descr="Large confetti"/>
          <p:cNvSpPr>
            <a:spLocks noGrp="1" noChangeArrowheads="1"/>
          </p:cNvSpPr>
          <p:nvPr>
            <p:ph type="sldNum" sz="quarter" idx="12"/>
          </p:nvPr>
        </p:nvSpPr>
        <p:spPr>
          <a:ln/>
        </p:spPr>
        <p:txBody>
          <a:bodyPr/>
          <a:lstStyle>
            <a:lvl1pPr>
              <a:defRPr/>
            </a:lvl1pPr>
          </a:lstStyle>
          <a:p>
            <a:pPr>
              <a:defRPr/>
            </a:pPr>
            <a:fld id="{79084382-CA7E-44DA-A870-0C8A158C3E8D}" type="slidenum">
              <a:rPr lang="en-US" altLang="en-US"/>
              <a:pPr>
                <a:defRPr/>
              </a:pPr>
              <a:t>‹#›</a:t>
            </a:fld>
            <a:endParaRPr lang="en-US" altLang="en-US"/>
          </a:p>
        </p:txBody>
      </p:sp>
    </p:spTree>
    <p:extLst>
      <p:ext uri="{BB962C8B-B14F-4D97-AF65-F5344CB8AC3E}">
        <p14:creationId xmlns:p14="http://schemas.microsoft.com/office/powerpoint/2010/main" val="2406030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9" descr="Large confetti"/>
          <p:cNvSpPr>
            <a:spLocks noGrp="1" noChangeArrowheads="1"/>
          </p:cNvSpPr>
          <p:nvPr>
            <p:ph type="sldNum" sz="quarter" idx="12"/>
          </p:nvPr>
        </p:nvSpPr>
        <p:spPr>
          <a:ln/>
        </p:spPr>
        <p:txBody>
          <a:bodyPr/>
          <a:lstStyle>
            <a:lvl1pPr>
              <a:defRPr/>
            </a:lvl1pPr>
          </a:lstStyle>
          <a:p>
            <a:pPr>
              <a:defRPr/>
            </a:pPr>
            <a:fld id="{31D3147E-7166-4C4D-96EF-0DF6622D168B}" type="slidenum">
              <a:rPr lang="en-US" altLang="en-US"/>
              <a:pPr>
                <a:defRPr/>
              </a:pPr>
              <a:t>‹#›</a:t>
            </a:fld>
            <a:endParaRPr lang="en-US" altLang="en-US"/>
          </a:p>
        </p:txBody>
      </p:sp>
    </p:spTree>
    <p:extLst>
      <p:ext uri="{BB962C8B-B14F-4D97-AF65-F5344CB8AC3E}">
        <p14:creationId xmlns:p14="http://schemas.microsoft.com/office/powerpoint/2010/main" val="2648488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05000"/>
            <a:ext cx="38100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05000"/>
            <a:ext cx="38100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9" descr="Large confetti"/>
          <p:cNvSpPr>
            <a:spLocks noGrp="1" noChangeArrowheads="1"/>
          </p:cNvSpPr>
          <p:nvPr>
            <p:ph type="sldNum" sz="quarter" idx="12"/>
          </p:nvPr>
        </p:nvSpPr>
        <p:spPr>
          <a:ln/>
        </p:spPr>
        <p:txBody>
          <a:bodyPr/>
          <a:lstStyle>
            <a:lvl1pPr>
              <a:defRPr/>
            </a:lvl1pPr>
          </a:lstStyle>
          <a:p>
            <a:pPr>
              <a:defRPr/>
            </a:pPr>
            <a:fld id="{43A421BF-B735-46E5-9048-EDF8ED493576}" type="slidenum">
              <a:rPr lang="en-US" altLang="en-US"/>
              <a:pPr>
                <a:defRPr/>
              </a:pPr>
              <a:t>‹#›</a:t>
            </a:fld>
            <a:endParaRPr lang="en-US" altLang="en-US"/>
          </a:p>
        </p:txBody>
      </p:sp>
    </p:spTree>
    <p:extLst>
      <p:ext uri="{BB962C8B-B14F-4D97-AF65-F5344CB8AC3E}">
        <p14:creationId xmlns:p14="http://schemas.microsoft.com/office/powerpoint/2010/main" val="2408750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9" descr="Large confetti"/>
          <p:cNvSpPr>
            <a:spLocks noGrp="1" noChangeArrowheads="1"/>
          </p:cNvSpPr>
          <p:nvPr>
            <p:ph type="sldNum" sz="quarter" idx="12"/>
          </p:nvPr>
        </p:nvSpPr>
        <p:spPr>
          <a:ln/>
        </p:spPr>
        <p:txBody>
          <a:bodyPr/>
          <a:lstStyle>
            <a:lvl1pPr>
              <a:defRPr/>
            </a:lvl1pPr>
          </a:lstStyle>
          <a:p>
            <a:pPr>
              <a:defRPr/>
            </a:pPr>
            <a:fld id="{3835F9C6-B44A-420C-872E-9B5F38EA99F3}" type="slidenum">
              <a:rPr lang="en-US" altLang="en-US"/>
              <a:pPr>
                <a:defRPr/>
              </a:pPr>
              <a:t>‹#›</a:t>
            </a:fld>
            <a:endParaRPr lang="en-US" altLang="en-US"/>
          </a:p>
        </p:txBody>
      </p:sp>
    </p:spTree>
    <p:extLst>
      <p:ext uri="{BB962C8B-B14F-4D97-AF65-F5344CB8AC3E}">
        <p14:creationId xmlns:p14="http://schemas.microsoft.com/office/powerpoint/2010/main" val="3303945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9" descr="Large confetti"/>
          <p:cNvSpPr>
            <a:spLocks noGrp="1" noChangeArrowheads="1"/>
          </p:cNvSpPr>
          <p:nvPr>
            <p:ph type="sldNum" sz="quarter" idx="12"/>
          </p:nvPr>
        </p:nvSpPr>
        <p:spPr>
          <a:ln/>
        </p:spPr>
        <p:txBody>
          <a:bodyPr/>
          <a:lstStyle>
            <a:lvl1pPr>
              <a:defRPr/>
            </a:lvl1pPr>
          </a:lstStyle>
          <a:p>
            <a:pPr>
              <a:defRPr/>
            </a:pPr>
            <a:fld id="{569B62CE-17E2-4C8A-BE4F-5179CF2AAFC8}" type="slidenum">
              <a:rPr lang="en-US" altLang="en-US"/>
              <a:pPr>
                <a:defRPr/>
              </a:pPr>
              <a:t>‹#›</a:t>
            </a:fld>
            <a:endParaRPr lang="en-US" altLang="en-US"/>
          </a:p>
        </p:txBody>
      </p:sp>
    </p:spTree>
    <p:extLst>
      <p:ext uri="{BB962C8B-B14F-4D97-AF65-F5344CB8AC3E}">
        <p14:creationId xmlns:p14="http://schemas.microsoft.com/office/powerpoint/2010/main" val="2332309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9" descr="Large confetti"/>
          <p:cNvSpPr>
            <a:spLocks noGrp="1" noChangeArrowheads="1"/>
          </p:cNvSpPr>
          <p:nvPr>
            <p:ph type="sldNum" sz="quarter" idx="12"/>
          </p:nvPr>
        </p:nvSpPr>
        <p:spPr>
          <a:ln/>
        </p:spPr>
        <p:txBody>
          <a:bodyPr/>
          <a:lstStyle>
            <a:lvl1pPr>
              <a:defRPr/>
            </a:lvl1pPr>
          </a:lstStyle>
          <a:p>
            <a:pPr>
              <a:defRPr/>
            </a:pPr>
            <a:fld id="{9C310F1B-4829-44DB-A9BA-072E12C333A7}" type="slidenum">
              <a:rPr lang="en-US" altLang="en-US"/>
              <a:pPr>
                <a:defRPr/>
              </a:pPr>
              <a:t>‹#›</a:t>
            </a:fld>
            <a:endParaRPr lang="en-US" altLang="en-US"/>
          </a:p>
        </p:txBody>
      </p:sp>
    </p:spTree>
    <p:extLst>
      <p:ext uri="{BB962C8B-B14F-4D97-AF65-F5344CB8AC3E}">
        <p14:creationId xmlns:p14="http://schemas.microsoft.com/office/powerpoint/2010/main" val="376892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9" descr="Large confetti"/>
          <p:cNvSpPr>
            <a:spLocks noGrp="1" noChangeArrowheads="1"/>
          </p:cNvSpPr>
          <p:nvPr>
            <p:ph type="sldNum" sz="quarter" idx="12"/>
          </p:nvPr>
        </p:nvSpPr>
        <p:spPr>
          <a:ln/>
        </p:spPr>
        <p:txBody>
          <a:bodyPr/>
          <a:lstStyle>
            <a:lvl1pPr>
              <a:defRPr/>
            </a:lvl1pPr>
          </a:lstStyle>
          <a:p>
            <a:pPr>
              <a:defRPr/>
            </a:pPr>
            <a:fld id="{C07AD5A2-7167-49FC-8672-BD81D64A235A}" type="slidenum">
              <a:rPr lang="en-US" altLang="en-US"/>
              <a:pPr>
                <a:defRPr/>
              </a:pPr>
              <a:t>‹#›</a:t>
            </a:fld>
            <a:endParaRPr lang="en-US" altLang="en-US"/>
          </a:p>
        </p:txBody>
      </p:sp>
    </p:spTree>
    <p:extLst>
      <p:ext uri="{BB962C8B-B14F-4D97-AF65-F5344CB8AC3E}">
        <p14:creationId xmlns:p14="http://schemas.microsoft.com/office/powerpoint/2010/main" val="2558396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9" descr="Large confetti"/>
          <p:cNvSpPr>
            <a:spLocks noGrp="1" noChangeArrowheads="1"/>
          </p:cNvSpPr>
          <p:nvPr>
            <p:ph type="sldNum" sz="quarter" idx="12"/>
          </p:nvPr>
        </p:nvSpPr>
        <p:spPr>
          <a:ln/>
        </p:spPr>
        <p:txBody>
          <a:bodyPr/>
          <a:lstStyle>
            <a:lvl1pPr>
              <a:defRPr/>
            </a:lvl1pPr>
          </a:lstStyle>
          <a:p>
            <a:pPr>
              <a:defRPr/>
            </a:pPr>
            <a:fld id="{7F8183AF-0FA8-4B3C-9BB8-7EDB83EEDA46}" type="slidenum">
              <a:rPr lang="en-US" altLang="en-US"/>
              <a:pPr>
                <a:defRPr/>
              </a:pPr>
              <a:t>‹#›</a:t>
            </a:fld>
            <a:endParaRPr lang="en-US" altLang="en-US"/>
          </a:p>
        </p:txBody>
      </p:sp>
    </p:spTree>
    <p:extLst>
      <p:ext uri="{BB962C8B-B14F-4D97-AF65-F5344CB8AC3E}">
        <p14:creationId xmlns:p14="http://schemas.microsoft.com/office/powerpoint/2010/main" val="3833025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9" descr="Large confetti"/>
          <p:cNvSpPr>
            <a:spLocks noGrp="1" noChangeArrowheads="1"/>
          </p:cNvSpPr>
          <p:nvPr>
            <p:ph type="sldNum" sz="quarter" idx="12"/>
          </p:nvPr>
        </p:nvSpPr>
        <p:spPr>
          <a:ln/>
        </p:spPr>
        <p:txBody>
          <a:bodyPr/>
          <a:lstStyle>
            <a:lvl1pPr>
              <a:defRPr/>
            </a:lvl1pPr>
          </a:lstStyle>
          <a:p>
            <a:pPr>
              <a:defRPr/>
            </a:pPr>
            <a:fld id="{3EEA8FFF-B287-4F29-9CA6-495C2D20E99B}" type="slidenum">
              <a:rPr lang="en-US" altLang="en-US"/>
              <a:pPr>
                <a:defRPr/>
              </a:pPr>
              <a:t>‹#›</a:t>
            </a:fld>
            <a:endParaRPr lang="en-US" altLang="en-US"/>
          </a:p>
        </p:txBody>
      </p:sp>
    </p:spTree>
    <p:extLst>
      <p:ext uri="{BB962C8B-B14F-4D97-AF65-F5344CB8AC3E}">
        <p14:creationId xmlns:p14="http://schemas.microsoft.com/office/powerpoint/2010/main" val="13546339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21488" y="284163"/>
            <a:ext cx="2044700" cy="58118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284163"/>
            <a:ext cx="5983288" cy="58118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9" descr="Large confetti"/>
          <p:cNvSpPr>
            <a:spLocks noGrp="1" noChangeArrowheads="1"/>
          </p:cNvSpPr>
          <p:nvPr>
            <p:ph type="sldNum" sz="quarter" idx="12"/>
          </p:nvPr>
        </p:nvSpPr>
        <p:spPr>
          <a:ln/>
        </p:spPr>
        <p:txBody>
          <a:bodyPr/>
          <a:lstStyle>
            <a:lvl1pPr>
              <a:defRPr/>
            </a:lvl1pPr>
          </a:lstStyle>
          <a:p>
            <a:pPr>
              <a:defRPr/>
            </a:pPr>
            <a:fld id="{C1B1A364-A42E-4A9F-B854-5951F4CB0F4C}" type="slidenum">
              <a:rPr lang="en-US" altLang="en-US"/>
              <a:pPr>
                <a:defRPr/>
              </a:pPr>
              <a:t>‹#›</a:t>
            </a:fld>
            <a:endParaRPr lang="en-US" altLang="en-US"/>
          </a:p>
        </p:txBody>
      </p:sp>
    </p:spTree>
    <p:extLst>
      <p:ext uri="{BB962C8B-B14F-4D97-AF65-F5344CB8AC3E}">
        <p14:creationId xmlns:p14="http://schemas.microsoft.com/office/powerpoint/2010/main" val="1519302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Rectangle 2" descr="Large confetti"/>
          <p:cNvSpPr>
            <a:spLocks noGrp="1" noChangeArrowheads="1"/>
          </p:cNvSpPr>
          <p:nvPr>
            <p:ph type="title"/>
          </p:nvPr>
        </p:nvSpPr>
        <p:spPr bwMode="auto">
          <a:xfrm>
            <a:off x="1093788" y="284163"/>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05000"/>
            <a:ext cx="77724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813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latin typeface="Times New Roman" charset="0"/>
              </a:defRPr>
            </a:lvl1pPr>
          </a:lstStyle>
          <a:p>
            <a:pPr>
              <a:defRPr/>
            </a:pPr>
            <a:endParaRPr lang="en-US"/>
          </a:p>
        </p:txBody>
      </p:sp>
      <p:sp>
        <p:nvSpPr>
          <p:cNvPr id="4813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latin typeface="Times New Roman" charset="0"/>
              </a:defRPr>
            </a:lvl1pPr>
          </a:lstStyle>
          <a:p>
            <a:pPr>
              <a:defRPr/>
            </a:pPr>
            <a:endParaRPr lang="en-US"/>
          </a:p>
        </p:txBody>
      </p:sp>
      <p:sp>
        <p:nvSpPr>
          <p:cNvPr id="1030" name="Rectangle 6"/>
          <p:cNvSpPr>
            <a:spLocks noChangeArrowheads="1"/>
          </p:cNvSpPr>
          <p:nvPr/>
        </p:nvSpPr>
        <p:spPr bwMode="auto">
          <a:xfrm>
            <a:off x="0" y="1512888"/>
            <a:ext cx="8458200" cy="8731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defRPr/>
            </a:pPr>
            <a:endParaRPr kumimoji="1" lang="en-US" altLang="en-US" smtClean="0"/>
          </a:p>
        </p:txBody>
      </p:sp>
      <p:sp>
        <p:nvSpPr>
          <p:cNvPr id="1031" name="Rectangle 7" descr="Large confetti"/>
          <p:cNvSpPr>
            <a:spLocks noChangeArrowheads="1"/>
          </p:cNvSpPr>
          <p:nvPr/>
        </p:nvSpPr>
        <p:spPr bwMode="ltGray">
          <a:xfrm>
            <a:off x="247650" y="0"/>
            <a:ext cx="793750" cy="1841500"/>
          </a:xfrm>
          <a:prstGeom prst="rect">
            <a:avLst/>
          </a:prstGeom>
          <a:blipFill dpi="0" rotWithShape="0">
            <a:blip r:embed="rId14"/>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defRPr/>
            </a:pPr>
            <a:endParaRPr kumimoji="1" lang="en-US" altLang="en-US" smtClean="0"/>
          </a:p>
        </p:txBody>
      </p:sp>
      <p:sp>
        <p:nvSpPr>
          <p:cNvPr id="1032" name="Rectangle 8"/>
          <p:cNvSpPr>
            <a:spLocks noChangeArrowheads="1"/>
          </p:cNvSpPr>
          <p:nvPr/>
        </p:nvSpPr>
        <p:spPr bwMode="auto">
          <a:xfrm>
            <a:off x="7067550" y="6553200"/>
            <a:ext cx="2076450" cy="7937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defRPr/>
            </a:pPr>
            <a:endParaRPr kumimoji="1" lang="en-US" altLang="en-US" smtClean="0"/>
          </a:p>
        </p:txBody>
      </p:sp>
      <p:sp>
        <p:nvSpPr>
          <p:cNvPr id="48137" name="Rectangle 9" descr="Large confetti"/>
          <p:cNvSpPr>
            <a:spLocks noGrp="1" noChangeArrowheads="1"/>
          </p:cNvSpPr>
          <p:nvPr>
            <p:ph type="sldNum" sz="quarter" idx="4"/>
          </p:nvPr>
        </p:nvSpPr>
        <p:spPr bwMode="auto">
          <a:xfrm>
            <a:off x="8216900" y="6248400"/>
            <a:ext cx="533400" cy="609600"/>
          </a:xfrm>
          <a:prstGeom prst="rect">
            <a:avLst/>
          </a:prstGeom>
          <a:pattFill prst="lgConfetti">
            <a:fgClr>
              <a:schemeClr val="accent2"/>
            </a:fgClr>
            <a:bgClr>
              <a:schemeClr val="folHlink"/>
            </a:bgClr>
          </a:pattFill>
          <a:ln w="9525">
            <a:noFill/>
            <a:miter lim="800000"/>
            <a:headEnd/>
            <a:tailEnd/>
          </a:ln>
          <a:effectLst/>
        </p:spPr>
        <p:txBody>
          <a:bodyPr vert="horz" wrap="square" lIns="91440" tIns="45720" rIns="91440" bIns="45720" numCol="1" anchor="ctr" anchorCtr="1" compatLnSpc="1">
            <a:prstTxWarp prst="textNoShape">
              <a:avLst/>
            </a:prstTxWarp>
          </a:bodyPr>
          <a:lstStyle>
            <a:lvl1pPr algn="r" eaLnBrk="1" hangingPunct="1">
              <a:defRPr sz="1400">
                <a:solidFill>
                  <a:schemeClr val="bg1"/>
                </a:solidFill>
              </a:defRPr>
            </a:lvl1pPr>
          </a:lstStyle>
          <a:p>
            <a:pPr>
              <a:defRPr/>
            </a:pPr>
            <a:fld id="{BD5E32C4-382B-459E-8F9A-0A398F3660C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732"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charset="0"/>
        </a:defRPr>
      </a:lvl2pPr>
      <a:lvl3pPr algn="l" rtl="0" eaLnBrk="0" fontAlgn="base" hangingPunct="0">
        <a:spcBef>
          <a:spcPct val="0"/>
        </a:spcBef>
        <a:spcAft>
          <a:spcPct val="0"/>
        </a:spcAft>
        <a:defRPr sz="4400">
          <a:solidFill>
            <a:schemeClr val="tx2"/>
          </a:solidFill>
          <a:latin typeface="Times New Roman" charset="0"/>
        </a:defRPr>
      </a:lvl3pPr>
      <a:lvl4pPr algn="l" rtl="0" eaLnBrk="0" fontAlgn="base" hangingPunct="0">
        <a:spcBef>
          <a:spcPct val="0"/>
        </a:spcBef>
        <a:spcAft>
          <a:spcPct val="0"/>
        </a:spcAft>
        <a:defRPr sz="4400">
          <a:solidFill>
            <a:schemeClr val="tx2"/>
          </a:solidFill>
          <a:latin typeface="Times New Roman" charset="0"/>
        </a:defRPr>
      </a:lvl4pPr>
      <a:lvl5pPr algn="l" rtl="0" eaLnBrk="0" fontAlgn="base" hangingPunct="0">
        <a:spcBef>
          <a:spcPct val="0"/>
        </a:spcBef>
        <a:spcAft>
          <a:spcPct val="0"/>
        </a:spcAft>
        <a:defRPr sz="4400">
          <a:solidFill>
            <a:schemeClr val="tx2"/>
          </a:solidFill>
          <a:latin typeface="Times New Roman" charset="0"/>
        </a:defRPr>
      </a:lvl5pPr>
      <a:lvl6pPr marL="457200" algn="l" rtl="0" fontAlgn="base">
        <a:spcBef>
          <a:spcPct val="0"/>
        </a:spcBef>
        <a:spcAft>
          <a:spcPct val="0"/>
        </a:spcAft>
        <a:defRPr sz="4400">
          <a:solidFill>
            <a:schemeClr val="tx2"/>
          </a:solidFill>
          <a:latin typeface="Times New Roman" charset="0"/>
        </a:defRPr>
      </a:lvl6pPr>
      <a:lvl7pPr marL="914400" algn="l" rtl="0" fontAlgn="base">
        <a:spcBef>
          <a:spcPct val="0"/>
        </a:spcBef>
        <a:spcAft>
          <a:spcPct val="0"/>
        </a:spcAft>
        <a:defRPr sz="4400">
          <a:solidFill>
            <a:schemeClr val="tx2"/>
          </a:solidFill>
          <a:latin typeface="Times New Roman" charset="0"/>
        </a:defRPr>
      </a:lvl7pPr>
      <a:lvl8pPr marL="1371600" algn="l" rtl="0" fontAlgn="base">
        <a:spcBef>
          <a:spcPct val="0"/>
        </a:spcBef>
        <a:spcAft>
          <a:spcPct val="0"/>
        </a:spcAft>
        <a:defRPr sz="4400">
          <a:solidFill>
            <a:schemeClr val="tx2"/>
          </a:solidFill>
          <a:latin typeface="Times New Roman" charset="0"/>
        </a:defRPr>
      </a:lvl8pPr>
      <a:lvl9pPr marL="1828800" algn="l"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SzPct val="85000"/>
        <a:buBlip>
          <a:blip r:embed="rId15"/>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bg2"/>
        </a:buClr>
        <a:buSzPct val="70000"/>
        <a:buFont typeface="Wingdings" panose="05000000000000000000" pitchFamily="2" charset="2"/>
        <a:buChar char="n"/>
        <a:defRPr sz="2800">
          <a:solidFill>
            <a:schemeClr val="tx1"/>
          </a:solidFill>
          <a:latin typeface="+mn-lt"/>
        </a:defRPr>
      </a:lvl2pPr>
      <a:lvl3pPr marL="1143000" indent="-228600" algn="l" rtl="0" eaLnBrk="0" fontAlgn="base" hangingPunct="0">
        <a:spcBef>
          <a:spcPct val="20000"/>
        </a:spcBef>
        <a:spcAft>
          <a:spcPct val="0"/>
        </a:spcAft>
        <a:buSzPct val="70000"/>
        <a:buFont typeface="Wingdings" panose="05000000000000000000" pitchFamily="2" charset="2"/>
        <a:buChar char="n"/>
        <a:defRPr sz="2400">
          <a:solidFill>
            <a:schemeClr val="tx1"/>
          </a:solidFill>
          <a:latin typeface="+mn-lt"/>
        </a:defRPr>
      </a:lvl3pPr>
      <a:lvl4pPr marL="1600200" indent="-228600" algn="l" rtl="0" eaLnBrk="0" fontAlgn="base" hangingPunct="0">
        <a:spcBef>
          <a:spcPct val="20000"/>
        </a:spcBef>
        <a:spcAft>
          <a:spcPct val="0"/>
        </a:spcAft>
        <a:buSzPct val="70000"/>
        <a:buFont typeface="Wingdings" panose="05000000000000000000" pitchFamily="2" charset="2"/>
        <a:buChar char="n"/>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5.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5.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5.png"/><Relationship Id="rId5" Type="http://schemas.openxmlformats.org/officeDocument/2006/relationships/image" Target="../media/image7.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5.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5.pn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5.pn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5.png"/><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4a"/><Relationship Id="rId1" Type="http://schemas.microsoft.com/office/2007/relationships/media" Target="../media/media27.m4a"/><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4a"/><Relationship Id="rId1" Type="http://schemas.microsoft.com/office/2007/relationships/media" Target="../media/media28.m4a"/><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4a"/><Relationship Id="rId1" Type="http://schemas.microsoft.com/office/2007/relationships/media" Target="../media/media29.m4a"/><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4a"/><Relationship Id="rId1" Type="http://schemas.microsoft.com/office/2007/relationships/media" Target="../media/media30.m4a"/><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4a"/><Relationship Id="rId1" Type="http://schemas.microsoft.com/office/2007/relationships/media" Target="../media/media31.m4a"/><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4a"/><Relationship Id="rId1" Type="http://schemas.microsoft.com/office/2007/relationships/media" Target="../media/media32.m4a"/><Relationship Id="rId4" Type="http://schemas.openxmlformats.org/officeDocument/2006/relationships/image" Target="../media/image5.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4a"/><Relationship Id="rId1" Type="http://schemas.microsoft.com/office/2007/relationships/media" Target="../media/media33.m4a"/><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4a"/><Relationship Id="rId1" Type="http://schemas.microsoft.com/office/2007/relationships/media" Target="../media/media34.m4a"/><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4a"/><Relationship Id="rId1" Type="http://schemas.microsoft.com/office/2007/relationships/media" Target="../media/media35.m4a"/><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4a"/><Relationship Id="rId1" Type="http://schemas.microsoft.com/office/2007/relationships/media" Target="../media/media36.m4a"/><Relationship Id="rId4" Type="http://schemas.openxmlformats.org/officeDocument/2006/relationships/image" Target="../media/image5.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4a"/><Relationship Id="rId1" Type="http://schemas.microsoft.com/office/2007/relationships/media" Target="../media/media37.m4a"/><Relationship Id="rId4" Type="http://schemas.openxmlformats.org/officeDocument/2006/relationships/image" Target="../media/image5.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4a"/><Relationship Id="rId1" Type="http://schemas.microsoft.com/office/2007/relationships/media" Target="../media/media38.m4a"/><Relationship Id="rId4" Type="http://schemas.openxmlformats.org/officeDocument/2006/relationships/image" Target="../media/image5.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4a"/><Relationship Id="rId1" Type="http://schemas.microsoft.com/office/2007/relationships/media" Target="../media/media39.m4a"/><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4a"/><Relationship Id="rId1" Type="http://schemas.microsoft.com/office/2007/relationships/media" Target="../media/media40.m4a"/><Relationship Id="rId4" Type="http://schemas.openxmlformats.org/officeDocument/2006/relationships/image" Target="../media/image5.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1.m4a"/><Relationship Id="rId1" Type="http://schemas.microsoft.com/office/2007/relationships/media" Target="../media/media41.m4a"/><Relationship Id="rId4" Type="http://schemas.openxmlformats.org/officeDocument/2006/relationships/image" Target="../media/image5.pn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2.m4a"/><Relationship Id="rId1" Type="http://schemas.microsoft.com/office/2007/relationships/media" Target="../media/media42.m4a"/><Relationship Id="rId4" Type="http://schemas.openxmlformats.org/officeDocument/2006/relationships/image" Target="../media/image5.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3.m4a"/><Relationship Id="rId1" Type="http://schemas.microsoft.com/office/2007/relationships/media" Target="../media/media43.m4a"/><Relationship Id="rId4" Type="http://schemas.openxmlformats.org/officeDocument/2006/relationships/image" Target="../media/image5.pn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4.m4a"/><Relationship Id="rId1" Type="http://schemas.microsoft.com/office/2007/relationships/media" Target="../media/media44.m4a"/><Relationship Id="rId4" Type="http://schemas.openxmlformats.org/officeDocument/2006/relationships/image" Target="../media/image5.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5.m4a"/><Relationship Id="rId1" Type="http://schemas.microsoft.com/office/2007/relationships/media" Target="../media/media45.m4a"/><Relationship Id="rId4" Type="http://schemas.openxmlformats.org/officeDocument/2006/relationships/image" Target="../media/image5.pn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6.m4a"/><Relationship Id="rId1" Type="http://schemas.microsoft.com/office/2007/relationships/media" Target="../media/media46.m4a"/><Relationship Id="rId4" Type="http://schemas.openxmlformats.org/officeDocument/2006/relationships/image" Target="../media/image5.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7.m4a"/><Relationship Id="rId1" Type="http://schemas.microsoft.com/office/2007/relationships/media" Target="../media/media47.m4a"/><Relationship Id="rId4" Type="http://schemas.openxmlformats.org/officeDocument/2006/relationships/image" Target="../media/image5.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8.m4a"/><Relationship Id="rId1" Type="http://schemas.microsoft.com/office/2007/relationships/media" Target="../media/media48.m4a"/><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Placeholder 2"/>
          <p:cNvSpPr>
            <a:spLocks noGrp="1"/>
          </p:cNvSpPr>
          <p:nvPr>
            <p:ph type="body" idx="1"/>
          </p:nvPr>
        </p:nvSpPr>
        <p:spPr>
          <a:xfrm>
            <a:off x="609600" y="2514600"/>
            <a:ext cx="7772400" cy="1500187"/>
          </a:xfrm>
        </p:spPr>
        <p:txBody>
          <a:bodyPr/>
          <a:lstStyle/>
          <a:p>
            <a:pPr algn="ctr"/>
            <a:r>
              <a:rPr lang="fa-IR" altLang="en-US" sz="8800" dirty="0" smtClean="0">
                <a:latin typeface="IranNastaliq" panose="02020505000000020003" pitchFamily="18" charset="0"/>
                <a:cs typeface="IranNastaliq" panose="02020505000000020003" pitchFamily="18" charset="0"/>
              </a:rPr>
              <a:t>بسم الّله الرّحمن الرّحیم</a:t>
            </a:r>
            <a:endParaRPr lang="en-US" altLang="en-US" sz="8800" dirty="0" smtClean="0">
              <a:latin typeface="IranNastaliq" panose="02020505000000020003" pitchFamily="18" charset="0"/>
              <a:cs typeface="IranNastaliq" panose="02020505000000020003" pitchFamily="18" charset="0"/>
            </a:endParaRP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620000" y="518160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194"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MEMORY</a:t>
            </a:r>
            <a:endParaRPr lang="en-US" dirty="0">
              <a:solidFill>
                <a:srgbClr val="FF0000"/>
              </a:solidFill>
            </a:endParaRPr>
          </a:p>
        </p:txBody>
      </p:sp>
      <p:sp>
        <p:nvSpPr>
          <p:cNvPr id="3" name="Content Placeholder 2"/>
          <p:cNvSpPr>
            <a:spLocks noGrp="1"/>
          </p:cNvSpPr>
          <p:nvPr>
            <p:ph idx="1"/>
          </p:nvPr>
        </p:nvSpPr>
        <p:spPr/>
        <p:txBody>
          <a:bodyPr/>
          <a:lstStyle/>
          <a:p>
            <a:pPr algn="just"/>
            <a:r>
              <a:rPr lang="en-US" dirty="0"/>
              <a:t>is the faculty of the brain by which data or information is encoded, stored, and retrieved when </a:t>
            </a:r>
            <a:r>
              <a:rPr lang="en-US" dirty="0" smtClean="0"/>
              <a:t>needed .</a:t>
            </a:r>
            <a:endParaRPr lang="en-US"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010400" y="4724400"/>
            <a:ext cx="487363" cy="487363"/>
          </a:xfrm>
          <a:prstGeom prst="rect">
            <a:avLst/>
          </a:prstGeom>
        </p:spPr>
      </p:pic>
    </p:spTree>
    <p:extLst>
      <p:ext uri="{BB962C8B-B14F-4D97-AF65-F5344CB8AC3E}">
        <p14:creationId xmlns:p14="http://schemas.microsoft.com/office/powerpoint/2010/main" val="282791795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6897"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MEMORY</a:t>
            </a:r>
            <a:endParaRPr lang="en-US" dirty="0"/>
          </a:p>
        </p:txBody>
      </p:sp>
      <p:sp>
        <p:nvSpPr>
          <p:cNvPr id="3" name="Content Placeholder 2"/>
          <p:cNvSpPr>
            <a:spLocks noGrp="1"/>
          </p:cNvSpPr>
          <p:nvPr>
            <p:ph idx="1"/>
          </p:nvPr>
        </p:nvSpPr>
        <p:spPr/>
        <p:txBody>
          <a:bodyPr/>
          <a:lstStyle/>
          <a:p>
            <a:r>
              <a:rPr lang="en-US" dirty="0" smtClean="0"/>
              <a:t>Immediate</a:t>
            </a:r>
          </a:p>
          <a:p>
            <a:r>
              <a:rPr lang="en-US" dirty="0" smtClean="0"/>
              <a:t>Recent</a:t>
            </a:r>
          </a:p>
          <a:p>
            <a:r>
              <a:rPr lang="en-US" dirty="0" smtClean="0"/>
              <a:t>Remote</a:t>
            </a:r>
            <a:endParaRPr lang="en-US"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010400" y="4953000"/>
            <a:ext cx="487363" cy="487363"/>
          </a:xfrm>
          <a:prstGeom prst="rect">
            <a:avLst/>
          </a:prstGeom>
        </p:spPr>
      </p:pic>
    </p:spTree>
    <p:extLst>
      <p:ext uri="{BB962C8B-B14F-4D97-AF65-F5344CB8AC3E}">
        <p14:creationId xmlns:p14="http://schemas.microsoft.com/office/powerpoint/2010/main" val="37334153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10528"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descr="Large confetti"/>
          <p:cNvSpPr>
            <a:spLocks noGrp="1" noChangeArrowheads="1"/>
          </p:cNvSpPr>
          <p:nvPr>
            <p:ph type="ctrTitle"/>
          </p:nvPr>
        </p:nvSpPr>
        <p:spPr>
          <a:blipFill dpi="0" rotWithShape="0">
            <a:blip r:embed="rId4"/>
            <a:srcRect/>
            <a:tile tx="0" ty="0" sx="100000" sy="100000" flip="none" algn="tl"/>
          </a:blipFill>
        </p:spPr>
        <p:txBody>
          <a:bodyPr/>
          <a:lstStyle/>
          <a:p>
            <a:pPr eaLnBrk="1" hangingPunct="1"/>
            <a:r>
              <a:rPr lang="en-US" altLang="en-US" smtClean="0"/>
              <a:t>Dementia: Clinical Feuturing</a:t>
            </a:r>
          </a:p>
        </p:txBody>
      </p:sp>
      <p:sp>
        <p:nvSpPr>
          <p:cNvPr id="4099" name="Rectangle 3"/>
          <p:cNvSpPr>
            <a:spLocks noGrp="1" noChangeArrowheads="1"/>
          </p:cNvSpPr>
          <p:nvPr>
            <p:ph type="subTitle" idx="1"/>
          </p:nvPr>
        </p:nvSpPr>
        <p:spPr>
          <a:xfrm>
            <a:off x="1371600" y="3886200"/>
            <a:ext cx="6400800" cy="1752600"/>
          </a:xfrm>
        </p:spPr>
        <p:txBody>
          <a:bodyPr/>
          <a:lstStyle/>
          <a:p>
            <a:pPr eaLnBrk="1" hangingPunct="1"/>
            <a:endParaRPr lang="en-US" altLang="en-US" sz="2800" smtClean="0"/>
          </a:p>
          <a:p>
            <a:pPr eaLnBrk="1" hangingPunct="1"/>
            <a:endParaRPr lang="en-US" altLang="en-US" sz="2800" smtClean="0"/>
          </a:p>
          <a:p>
            <a:pPr eaLnBrk="1" hangingPunct="1"/>
            <a:r>
              <a:rPr lang="en-US" altLang="en-US" sz="2800" b="1" smtClean="0"/>
              <a:t>R. Seifaddini</a:t>
            </a:r>
          </a:p>
          <a:p>
            <a:pPr eaLnBrk="1" hangingPunct="1"/>
            <a:r>
              <a:rPr lang="en-US" altLang="en-US" sz="1800" b="1" smtClean="0"/>
              <a:t>Neurologist </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772400" y="480060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41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descr="Large confetti"/>
          <p:cNvSpPr>
            <a:spLocks noGrp="1" noChangeArrowheads="1"/>
          </p:cNvSpPr>
          <p:nvPr>
            <p:ph type="title"/>
          </p:nvPr>
        </p:nvSpPr>
        <p:spPr/>
        <p:txBody>
          <a:bodyPr/>
          <a:lstStyle/>
          <a:p>
            <a:pPr eaLnBrk="1" hangingPunct="1"/>
            <a:r>
              <a:rPr lang="en-US" altLang="en-US" smtClean="0"/>
              <a:t>Case </a:t>
            </a:r>
          </a:p>
        </p:txBody>
      </p:sp>
      <p:sp>
        <p:nvSpPr>
          <p:cNvPr id="5123" name="Rectangle 3"/>
          <p:cNvSpPr>
            <a:spLocks noGrp="1" noChangeArrowheads="1"/>
          </p:cNvSpPr>
          <p:nvPr>
            <p:ph type="body" idx="1"/>
          </p:nvPr>
        </p:nvSpPr>
        <p:spPr/>
        <p:txBody>
          <a:bodyPr/>
          <a:lstStyle/>
          <a:p>
            <a:pPr algn="just" eaLnBrk="1" hangingPunct="1">
              <a:lnSpc>
                <a:spcPct val="80000"/>
              </a:lnSpc>
              <a:spcAft>
                <a:spcPct val="50000"/>
              </a:spcAft>
            </a:pPr>
            <a:r>
              <a:rPr lang="en-US" altLang="en-US" sz="2200" smtClean="0"/>
              <a:t>Mr. …. is a 72-year-old gentleman brought to you by his daughter for progressive memory loss. He denies any problems.  Previously  an accountant, he is now unable to balance his check book. He has had difficulty with getting lost while driving to the store. He was diagnosed with depression two years ago after his wife died. In addition, he has HTN and DM. His father was diagnosed with Alzheimer’s disease at the age of 85. On exam, his BP is 170/90; he is oriented, scores 26/30 on the MMSE (0/3 recall and difficulty with the intersecting pentagon); he is unable to do the clock face.</a:t>
            </a:r>
          </a:p>
          <a:p>
            <a:pPr algn="just" eaLnBrk="1" hangingPunct="1">
              <a:lnSpc>
                <a:spcPct val="80000"/>
              </a:lnSpc>
              <a:spcAft>
                <a:spcPct val="50000"/>
              </a:spcAft>
            </a:pPr>
            <a:r>
              <a:rPr lang="en-US" altLang="en-US" sz="2200" smtClean="0"/>
              <a:t>A few months later, his MMSE is 24/30; on exam he has some mild cogwheel rigidity and a slight shuffling gate, but no tremor. His daughter reports that he has been having vivid visual hallucinations and paranoid thought.</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086600" y="502920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2277"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descr="Large confetti"/>
          <p:cNvSpPr>
            <a:spLocks noGrp="1"/>
          </p:cNvSpPr>
          <p:nvPr>
            <p:ph type="title"/>
          </p:nvPr>
        </p:nvSpPr>
        <p:spPr/>
        <p:txBody>
          <a:bodyPr/>
          <a:lstStyle/>
          <a:p>
            <a:r>
              <a:rPr lang="en-US" altLang="en-US" sz="4000" smtClean="0"/>
              <a:t>Mild Cognitive Impairment (MCI)</a:t>
            </a:r>
          </a:p>
        </p:txBody>
      </p:sp>
      <p:sp>
        <p:nvSpPr>
          <p:cNvPr id="5123" name="Content Placeholder 2"/>
          <p:cNvSpPr>
            <a:spLocks noGrp="1"/>
          </p:cNvSpPr>
          <p:nvPr>
            <p:ph idx="1"/>
          </p:nvPr>
        </p:nvSpPr>
        <p:spPr/>
        <p:txBody>
          <a:bodyPr/>
          <a:lstStyle/>
          <a:p>
            <a:r>
              <a:rPr lang="en-US" altLang="en-US" b="1" dirty="0" smtClean="0"/>
              <a:t>12% of people over age 70</a:t>
            </a:r>
          </a:p>
          <a:p>
            <a:r>
              <a:rPr lang="en-US" altLang="en-US" b="1" dirty="0" smtClean="0"/>
              <a:t>Usually memory affected</a:t>
            </a:r>
          </a:p>
          <a:p>
            <a:r>
              <a:rPr lang="en-US" altLang="en-US" b="1" dirty="0" smtClean="0"/>
              <a:t>Does not significantly interfere with daily function</a:t>
            </a:r>
          </a:p>
          <a:p>
            <a:r>
              <a:rPr lang="en-US" altLang="en-US" b="1" dirty="0" smtClean="0"/>
              <a:t>3 times increased risk of developing AD</a:t>
            </a:r>
          </a:p>
          <a:p>
            <a:r>
              <a:rPr lang="en-US" altLang="en-US" b="1" dirty="0" smtClean="0"/>
              <a:t>10</a:t>
            </a:r>
            <a:r>
              <a:rPr lang="en-US" altLang="en-US" b="1" dirty="0" smtClean="0">
                <a:cs typeface="Times New Roman" panose="02020603050405020304" pitchFamily="18" charset="0"/>
              </a:rPr>
              <a:t>–</a:t>
            </a:r>
            <a:r>
              <a:rPr lang="en-US" altLang="en-US" b="1" dirty="0" smtClean="0"/>
              <a:t>15% /year will develop dementia</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391400" y="5181600"/>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2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12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3"/>
                    </p:tgtEl>
                  </p:cond>
                </p:stCondLst>
                <p:endSync evt="end" delay="0">
                  <p:rtn val="all"/>
                </p:endSync>
                <p:childTnLst>
                  <p:par>
                    <p:cTn id="24" fill="hold">
                      <p:stCondLst>
                        <p:cond delay="0"/>
                      </p:stCondLst>
                      <p:childTnLst>
                        <p:par>
                          <p:cTn id="25" fill="hold">
                            <p:stCondLst>
                              <p:cond delay="0"/>
                            </p:stCondLst>
                            <p:childTnLst>
                              <p:par>
                                <p:cTn id="26" presetID="1" presetClass="mediacall" presetSubtype="0" fill="hold" nodeType="clickEffect">
                                  <p:stCondLst>
                                    <p:cond delay="0"/>
                                  </p:stCondLst>
                                  <p:childTnLst>
                                    <p:cmd type="call" cmd="playFrom(0.0)">
                                      <p:cBhvr>
                                        <p:cTn id="27" dur="68910" fill="hold"/>
                                        <p:tgtEl>
                                          <p:spTgt spid="3"/>
                                        </p:tgtEl>
                                      </p:cBhvr>
                                    </p:cmd>
                                  </p:childTnLst>
                                </p:cTn>
                              </p:par>
                            </p:childTnLst>
                          </p:cTn>
                        </p:par>
                      </p:childTnLst>
                    </p:cTn>
                  </p:par>
                </p:childTnLst>
              </p:cTn>
              <p:nextCondLst>
                <p:cond evt="onClick" delay="0">
                  <p:tgtEl>
                    <p:spTgt spid="3"/>
                  </p:tgtEl>
                </p:cond>
              </p:nextCondLst>
            </p:seq>
            <p:audio>
              <p:cMediaNode vol="80000">
                <p:cTn id="28" fill="hold" display="0">
                  <p:stCondLst>
                    <p:cond delay="indefinite"/>
                  </p:stCondLst>
                  <p:endCondLst>
                    <p:cond evt="onStopAudio" delay="0">
                      <p:tgtEl>
                        <p:sldTgt/>
                      </p:tgtEl>
                    </p:cond>
                  </p:endCondLst>
                </p:cTn>
                <p:tgtEl>
                  <p:spTgt spid="3"/>
                </p:tgtEl>
              </p:cMediaNode>
            </p:audio>
          </p:childTnLst>
        </p:cTn>
      </p:par>
    </p:tnLst>
    <p:bldLst>
      <p:bldP spid="512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descr="Large confetti"/>
          <p:cNvSpPr>
            <a:spLocks noGrp="1"/>
          </p:cNvSpPr>
          <p:nvPr>
            <p:ph type="title"/>
          </p:nvPr>
        </p:nvSpPr>
        <p:spPr/>
        <p:txBody>
          <a:bodyPr/>
          <a:lstStyle/>
          <a:p>
            <a:endParaRPr lang="en-US" altLang="en-US" smtClean="0"/>
          </a:p>
        </p:txBody>
      </p:sp>
      <p:pic>
        <p:nvPicPr>
          <p:cNvPr id="7171" name="Picture 2" descr="Image result for dementia"/>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093788" y="284163"/>
            <a:ext cx="7861300" cy="5888037"/>
          </a:xfrm>
          <a:noFill/>
        </p:spPr>
      </p:pic>
      <p:pic>
        <p:nvPicPr>
          <p:cNvPr id="2" name="Recorded Sound">
            <a:hlinkClick r:id="" action="ppaction://media"/>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77200" y="6143625"/>
            <a:ext cx="487363"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descr="Large confetti"/>
          <p:cNvSpPr>
            <a:spLocks noGrp="1" noChangeArrowheads="1"/>
          </p:cNvSpPr>
          <p:nvPr>
            <p:ph type="title"/>
          </p:nvPr>
        </p:nvSpPr>
        <p:spPr/>
        <p:txBody>
          <a:bodyPr/>
          <a:lstStyle/>
          <a:p>
            <a:pPr eaLnBrk="1" hangingPunct="1"/>
            <a:r>
              <a:rPr lang="en-US" altLang="en-US" smtClean="0"/>
              <a:t>DSM-V Criteria</a:t>
            </a:r>
          </a:p>
        </p:txBody>
      </p:sp>
      <p:sp>
        <p:nvSpPr>
          <p:cNvPr id="6147" name="Rectangle 3"/>
          <p:cNvSpPr>
            <a:spLocks noGrp="1" noChangeArrowheads="1"/>
          </p:cNvSpPr>
          <p:nvPr>
            <p:ph type="body" idx="1"/>
          </p:nvPr>
        </p:nvSpPr>
        <p:spPr>
          <a:xfrm>
            <a:off x="685800" y="1905000"/>
            <a:ext cx="7239000" cy="3733800"/>
          </a:xfrm>
        </p:spPr>
        <p:txBody>
          <a:bodyPr/>
          <a:lstStyle/>
          <a:p>
            <a:pPr eaLnBrk="1" hangingPunct="1">
              <a:lnSpc>
                <a:spcPct val="90000"/>
              </a:lnSpc>
              <a:defRPr/>
            </a:pPr>
            <a:r>
              <a:rPr lang="en-US" altLang="en-US" sz="2400" b="1" dirty="0" smtClean="0"/>
              <a:t>1. Memory impairment</a:t>
            </a:r>
          </a:p>
          <a:p>
            <a:pPr eaLnBrk="1" hangingPunct="1">
              <a:lnSpc>
                <a:spcPct val="90000"/>
              </a:lnSpc>
              <a:defRPr/>
            </a:pPr>
            <a:r>
              <a:rPr lang="en-US" altLang="en-US" sz="2400" b="1" dirty="0" smtClean="0"/>
              <a:t>2. At least one of the following:</a:t>
            </a:r>
          </a:p>
          <a:p>
            <a:pPr lvl="1" eaLnBrk="1" hangingPunct="1">
              <a:lnSpc>
                <a:spcPct val="90000"/>
              </a:lnSpc>
              <a:defRPr/>
            </a:pPr>
            <a:r>
              <a:rPr lang="en-US" altLang="en-US" sz="2400" b="1" dirty="0" smtClean="0"/>
              <a:t>Aphasia</a:t>
            </a:r>
          </a:p>
          <a:p>
            <a:pPr lvl="1" eaLnBrk="1" hangingPunct="1">
              <a:lnSpc>
                <a:spcPct val="90000"/>
              </a:lnSpc>
              <a:defRPr/>
            </a:pPr>
            <a:r>
              <a:rPr lang="en-US" altLang="en-US" sz="2400" b="1" dirty="0" smtClean="0"/>
              <a:t>Apraxia</a:t>
            </a:r>
          </a:p>
          <a:p>
            <a:pPr lvl="1" eaLnBrk="1" hangingPunct="1">
              <a:lnSpc>
                <a:spcPct val="90000"/>
              </a:lnSpc>
              <a:defRPr/>
            </a:pPr>
            <a:r>
              <a:rPr lang="en-US" altLang="en-US" sz="2400" b="1" dirty="0" smtClean="0"/>
              <a:t>Agnosia</a:t>
            </a:r>
          </a:p>
          <a:p>
            <a:pPr lvl="1" eaLnBrk="1" hangingPunct="1">
              <a:lnSpc>
                <a:spcPct val="90000"/>
              </a:lnSpc>
              <a:defRPr/>
            </a:pPr>
            <a:r>
              <a:rPr lang="en-US" altLang="en-US" sz="2400" b="1" dirty="0" smtClean="0"/>
              <a:t>Disturbance in executive functioning</a:t>
            </a:r>
          </a:p>
          <a:p>
            <a:pPr eaLnBrk="1" hangingPunct="1">
              <a:lnSpc>
                <a:spcPct val="90000"/>
              </a:lnSpc>
              <a:defRPr/>
            </a:pPr>
            <a:r>
              <a:rPr lang="en-US" altLang="en-US" sz="2400" b="1" dirty="0" smtClean="0"/>
              <a:t>3. Disturbance in 1 and 2 interferes</a:t>
            </a:r>
          </a:p>
          <a:p>
            <a:pPr marL="0" indent="0" eaLnBrk="1" hangingPunct="1">
              <a:lnSpc>
                <a:spcPct val="90000"/>
              </a:lnSpc>
              <a:buFontTx/>
              <a:buNone/>
              <a:defRPr/>
            </a:pPr>
            <a:r>
              <a:rPr lang="en-US" altLang="en-US" sz="2400" b="1" dirty="0"/>
              <a:t> </a:t>
            </a:r>
            <a:r>
              <a:rPr lang="en-US" altLang="en-US" sz="2400" b="1" dirty="0" smtClean="0"/>
              <a:t>    with daily function or independence</a:t>
            </a:r>
          </a:p>
          <a:p>
            <a:pPr eaLnBrk="1" hangingPunct="1">
              <a:lnSpc>
                <a:spcPct val="90000"/>
              </a:lnSpc>
              <a:defRPr/>
            </a:pPr>
            <a:r>
              <a:rPr lang="en-US" altLang="en-US" sz="2400" b="1" dirty="0" smtClean="0"/>
              <a:t>4. Does not occur exclusively during </a:t>
            </a:r>
          </a:p>
          <a:p>
            <a:pPr marL="0" indent="0" eaLnBrk="1" hangingPunct="1">
              <a:lnSpc>
                <a:spcPct val="90000"/>
              </a:lnSpc>
              <a:buFontTx/>
              <a:buNone/>
              <a:defRPr/>
            </a:pPr>
            <a:r>
              <a:rPr lang="en-US" altLang="en-US" sz="2400" b="1" dirty="0"/>
              <a:t> </a:t>
            </a:r>
            <a:r>
              <a:rPr lang="en-US" altLang="en-US" sz="2400" b="1" dirty="0" smtClean="0"/>
              <a:t>    delirium</a:t>
            </a:r>
          </a:p>
        </p:txBody>
      </p:sp>
      <p:pic>
        <p:nvPicPr>
          <p:cNvPr id="8196"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91400" y="4897438"/>
            <a:ext cx="1619250"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736680" y="3927475"/>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14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14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147">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147">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47">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47">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147">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14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3"/>
                    </p:tgtEl>
                  </p:cond>
                </p:stCondLst>
                <p:endSync evt="end" delay="0">
                  <p:rtn val="all"/>
                </p:endSync>
                <p:childTnLst>
                  <p:par>
                    <p:cTn id="36" fill="hold">
                      <p:stCondLst>
                        <p:cond delay="0"/>
                      </p:stCondLst>
                      <p:childTnLst>
                        <p:par>
                          <p:cTn id="37" fill="hold">
                            <p:stCondLst>
                              <p:cond delay="0"/>
                            </p:stCondLst>
                            <p:childTnLst>
                              <p:par>
                                <p:cTn id="38" presetID="1" presetClass="mediacall" presetSubtype="0" fill="hold" nodeType="clickEffect">
                                  <p:stCondLst>
                                    <p:cond delay="0"/>
                                  </p:stCondLst>
                                  <p:childTnLst>
                                    <p:cmd type="call" cmd="playFrom(0.0)">
                                      <p:cBhvr>
                                        <p:cTn id="39" dur="67006" fill="hold"/>
                                        <p:tgtEl>
                                          <p:spTgt spid="3"/>
                                        </p:tgtEl>
                                      </p:cBhvr>
                                    </p:cmd>
                                  </p:childTnLst>
                                </p:cTn>
                              </p:par>
                            </p:childTnLst>
                          </p:cTn>
                        </p:par>
                      </p:childTnLst>
                    </p:cTn>
                  </p:par>
                </p:childTnLst>
              </p:cTn>
              <p:nextCondLst>
                <p:cond evt="onClick" delay="0">
                  <p:tgtEl>
                    <p:spTgt spid="3"/>
                  </p:tgtEl>
                </p:cond>
              </p:nextCondLst>
            </p:seq>
            <p:audio>
              <p:cMediaNode vol="80000">
                <p:cTn id="40" fill="hold" display="0">
                  <p:stCondLst>
                    <p:cond delay="indefinite"/>
                  </p:stCondLst>
                  <p:endCondLst>
                    <p:cond evt="onStopAudio" delay="0">
                      <p:tgtEl>
                        <p:sldTgt/>
                      </p:tgtEl>
                    </p:cond>
                  </p:endCondLst>
                </p:cTn>
                <p:tgtEl>
                  <p:spTgt spid="3"/>
                </p:tgtEl>
              </p:cMediaNode>
            </p:audio>
          </p:childTnLst>
        </p:cTn>
      </p:par>
    </p:tnLst>
    <p:bldLst>
      <p:bldP spid="6147"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descr="Large confetti"/>
          <p:cNvSpPr>
            <a:spLocks noGrp="1"/>
          </p:cNvSpPr>
          <p:nvPr>
            <p:ph type="title"/>
          </p:nvPr>
        </p:nvSpPr>
        <p:spPr/>
        <p:txBody>
          <a:bodyPr/>
          <a:lstStyle/>
          <a:p>
            <a:pPr algn="ctr"/>
            <a:r>
              <a:rPr lang="en-US" altLang="en-US" smtClean="0"/>
              <a:t>Two types of Dementia</a:t>
            </a:r>
          </a:p>
        </p:txBody>
      </p:sp>
      <p:sp>
        <p:nvSpPr>
          <p:cNvPr id="3" name="Content Placeholder 2"/>
          <p:cNvSpPr>
            <a:spLocks noGrp="1"/>
          </p:cNvSpPr>
          <p:nvPr>
            <p:ph idx="1"/>
          </p:nvPr>
        </p:nvSpPr>
        <p:spPr/>
        <p:txBody>
          <a:bodyPr/>
          <a:lstStyle/>
          <a:p>
            <a:pPr>
              <a:lnSpc>
                <a:spcPct val="90000"/>
              </a:lnSpc>
              <a:defRPr/>
            </a:pPr>
            <a:r>
              <a:rPr lang="en-US" altLang="en-US" sz="2800" b="1" dirty="0" smtClean="0"/>
              <a:t>Cortical</a:t>
            </a:r>
            <a:r>
              <a:rPr lang="en-US" altLang="en-US" sz="2800" dirty="0" smtClean="0"/>
              <a:t> - Disorder affecting the cortex, the outer portion or layers of the brain.</a:t>
            </a:r>
          </a:p>
          <a:p>
            <a:pPr>
              <a:lnSpc>
                <a:spcPct val="90000"/>
              </a:lnSpc>
              <a:defRPr/>
            </a:pPr>
            <a:r>
              <a:rPr lang="en-US" altLang="en-US" sz="2800" dirty="0" smtClean="0"/>
              <a:t>Alzheimer’s and Creutzfeldt-Jakob are two forms of cortical dementia</a:t>
            </a:r>
          </a:p>
          <a:p>
            <a:pPr>
              <a:lnSpc>
                <a:spcPct val="90000"/>
              </a:lnSpc>
              <a:defRPr/>
            </a:pPr>
            <a:r>
              <a:rPr lang="en-US" altLang="en-US" sz="2800" dirty="0" smtClean="0"/>
              <a:t>Memory and language difficulties(Aphasia) most pronounced symptoms.</a:t>
            </a:r>
          </a:p>
          <a:p>
            <a:pPr>
              <a:lnSpc>
                <a:spcPct val="90000"/>
              </a:lnSpc>
              <a:defRPr/>
            </a:pPr>
            <a:r>
              <a:rPr lang="en-US" altLang="en-US" sz="2800" dirty="0" smtClean="0"/>
              <a:t>Aphasia is the inability to recall </a:t>
            </a:r>
          </a:p>
          <a:p>
            <a:pPr marL="0" indent="0">
              <a:lnSpc>
                <a:spcPct val="90000"/>
              </a:lnSpc>
              <a:buFontTx/>
              <a:buNone/>
              <a:defRPr/>
            </a:pPr>
            <a:r>
              <a:rPr lang="en-US" altLang="en-US" sz="2800" dirty="0" smtClean="0"/>
              <a:t>words and understand common</a:t>
            </a:r>
          </a:p>
          <a:p>
            <a:pPr marL="0" indent="0">
              <a:lnSpc>
                <a:spcPct val="90000"/>
              </a:lnSpc>
              <a:buFontTx/>
              <a:buNone/>
              <a:defRPr/>
            </a:pPr>
            <a:r>
              <a:rPr lang="en-US" altLang="en-US" sz="2800" dirty="0" smtClean="0"/>
              <a:t> language.</a:t>
            </a:r>
            <a:endParaRPr lang="en-US" altLang="en-US" sz="2800" b="1" dirty="0" smtClean="0"/>
          </a:p>
          <a:p>
            <a:pPr>
              <a:defRPr/>
            </a:pPr>
            <a:endParaRPr lang="en-US" sz="2800" dirty="0"/>
          </a:p>
        </p:txBody>
      </p:sp>
      <p:pic>
        <p:nvPicPr>
          <p:cNvPr id="9220"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00875" y="4430713"/>
            <a:ext cx="2143125"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Recorded Sound">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10200" y="6129338"/>
            <a:ext cx="487363"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736306" y="5181600"/>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4"/>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51588" fill="hold"/>
                                        <p:tgtEl>
                                          <p:spTgt spid="4"/>
                                        </p:tgtEl>
                                      </p:cBhvr>
                                    </p:cmd>
                                  </p:childTnLst>
                                </p:cTn>
                              </p:par>
                            </p:childTnLst>
                          </p:cTn>
                        </p:par>
                      </p:childTnLst>
                    </p:cTn>
                  </p:par>
                </p:childTnLst>
              </p:cTn>
              <p:nextCondLst>
                <p:cond evt="onClick" delay="0">
                  <p:tgtEl>
                    <p:spTgt spid="4"/>
                  </p:tgtEl>
                </p:cond>
              </p:nextCondLst>
            </p:seq>
            <p:audio>
              <p:cMediaNode vol="80000">
                <p:cTn id="32" fill="hold" display="0">
                  <p:stCondLst>
                    <p:cond delay="indefinite"/>
                  </p:stCondLst>
                  <p:endCondLst>
                    <p:cond evt="onStopAudio" delay="0">
                      <p:tgtEl>
                        <p:sldTgt/>
                      </p:tgtEl>
                    </p:cond>
                  </p:endCondLst>
                </p:cTn>
                <p:tgtEl>
                  <p:spTgt spid="4"/>
                </p:tgtEl>
              </p:cMediaNode>
            </p:audio>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descr="Large confetti"/>
          <p:cNvSpPr>
            <a:spLocks noGrp="1"/>
          </p:cNvSpPr>
          <p:nvPr>
            <p:ph type="title"/>
          </p:nvPr>
        </p:nvSpPr>
        <p:spPr/>
        <p:txBody>
          <a:bodyPr/>
          <a:lstStyle/>
          <a:p>
            <a:pPr algn="ctr"/>
            <a:r>
              <a:rPr lang="en-US" altLang="en-US" smtClean="0"/>
              <a:t>Two types of Dementia</a:t>
            </a:r>
          </a:p>
        </p:txBody>
      </p:sp>
      <p:sp>
        <p:nvSpPr>
          <p:cNvPr id="3" name="Content Placeholder 2"/>
          <p:cNvSpPr>
            <a:spLocks noGrp="1"/>
          </p:cNvSpPr>
          <p:nvPr>
            <p:ph idx="1"/>
          </p:nvPr>
        </p:nvSpPr>
        <p:spPr/>
        <p:txBody>
          <a:bodyPr/>
          <a:lstStyle/>
          <a:p>
            <a:pPr>
              <a:lnSpc>
                <a:spcPct val="90000"/>
              </a:lnSpc>
              <a:defRPr/>
            </a:pPr>
            <a:r>
              <a:rPr lang="en-US" altLang="en-US" sz="2800" b="1" dirty="0" smtClean="0"/>
              <a:t>Subcortical</a:t>
            </a:r>
            <a:r>
              <a:rPr lang="en-US" altLang="en-US" sz="2800" dirty="0" smtClean="0"/>
              <a:t> - Dysfunction in parts of the brain that are beneath the cortex.</a:t>
            </a:r>
          </a:p>
          <a:p>
            <a:pPr>
              <a:lnSpc>
                <a:spcPct val="90000"/>
              </a:lnSpc>
              <a:defRPr/>
            </a:pPr>
            <a:r>
              <a:rPr lang="en-US" altLang="en-US" sz="2800" dirty="0" smtClean="0"/>
              <a:t>Memory loss &amp; language difficulties not present or less severe than cortical.</a:t>
            </a:r>
          </a:p>
          <a:p>
            <a:pPr>
              <a:lnSpc>
                <a:spcPct val="90000"/>
              </a:lnSpc>
              <a:defRPr/>
            </a:pPr>
            <a:r>
              <a:rPr lang="en-US" altLang="en-US" sz="2800" dirty="0" smtClean="0"/>
              <a:t>Huntington’s disease and AIDS dementia complex.</a:t>
            </a:r>
          </a:p>
          <a:p>
            <a:pPr>
              <a:lnSpc>
                <a:spcPct val="90000"/>
              </a:lnSpc>
              <a:defRPr/>
            </a:pPr>
            <a:r>
              <a:rPr lang="en-US" altLang="en-US" sz="2800" dirty="0" smtClean="0"/>
              <a:t>Changes in their personality and attention span.</a:t>
            </a:r>
          </a:p>
          <a:p>
            <a:pPr>
              <a:lnSpc>
                <a:spcPct val="90000"/>
              </a:lnSpc>
              <a:defRPr/>
            </a:pPr>
            <a:r>
              <a:rPr lang="en-US" altLang="en-US" sz="2800" dirty="0" smtClean="0"/>
              <a:t>Thinking slows down.</a:t>
            </a:r>
            <a:endParaRPr lang="en-US" altLang="en-US" sz="2800" b="1" dirty="0" smtClean="0"/>
          </a:p>
          <a:p>
            <a:pPr marL="0" indent="0">
              <a:buFontTx/>
              <a:buNone/>
              <a:defRPr/>
            </a:pPr>
            <a:endParaRPr lang="en-US" sz="2800"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010400" y="4876800"/>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4"/>
                    </p:tgtEl>
                  </p:cond>
                </p:stCondLst>
                <p:endSync evt="end" delay="0">
                  <p:rtn val="all"/>
                </p:endSync>
                <p:childTnLst>
                  <p:par>
                    <p:cTn id="24" fill="hold">
                      <p:stCondLst>
                        <p:cond delay="0"/>
                      </p:stCondLst>
                      <p:childTnLst>
                        <p:par>
                          <p:cTn id="25" fill="hold">
                            <p:stCondLst>
                              <p:cond delay="0"/>
                            </p:stCondLst>
                            <p:childTnLst>
                              <p:par>
                                <p:cTn id="26" presetID="1" presetClass="mediacall" presetSubtype="0" fill="hold" nodeType="clickEffect">
                                  <p:stCondLst>
                                    <p:cond delay="0"/>
                                  </p:stCondLst>
                                  <p:childTnLst>
                                    <p:cmd type="call" cmd="playFrom(0.0)">
                                      <p:cBhvr>
                                        <p:cTn id="27" dur="43066" fill="hold"/>
                                        <p:tgtEl>
                                          <p:spTgt spid="4"/>
                                        </p:tgtEl>
                                      </p:cBhvr>
                                    </p:cmd>
                                  </p:childTnLst>
                                </p:cTn>
                              </p:par>
                            </p:childTnLst>
                          </p:cTn>
                        </p:par>
                      </p:childTnLst>
                    </p:cTn>
                  </p:par>
                </p:childTnLst>
              </p:cTn>
              <p:nextCondLst>
                <p:cond evt="onClick" delay="0">
                  <p:tgtEl>
                    <p:spTgt spid="4"/>
                  </p:tgtEl>
                </p:cond>
              </p:nextCondLst>
            </p:seq>
            <p:audio>
              <p:cMediaNode vol="80000">
                <p:cTn id="28" fill="hold" display="0">
                  <p:stCondLst>
                    <p:cond delay="indefinite"/>
                  </p:stCondLst>
                  <p:endCondLst>
                    <p:cond evt="onStopAudio" delay="0">
                      <p:tgtEl>
                        <p:sldTgt/>
                      </p:tgtEl>
                    </p:cond>
                  </p:endCondLst>
                </p:cTn>
                <p:tgtEl>
                  <p:spTgt spid="4"/>
                </p:tgtEl>
              </p:cMediaNode>
            </p:audio>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descr="Large confetti"/>
          <p:cNvSpPr>
            <a:spLocks noGrp="1" noChangeArrowheads="1"/>
          </p:cNvSpPr>
          <p:nvPr>
            <p:ph type="title"/>
          </p:nvPr>
        </p:nvSpPr>
        <p:spPr/>
        <p:txBody>
          <a:bodyPr/>
          <a:lstStyle/>
          <a:p>
            <a:pPr eaLnBrk="1" hangingPunct="1"/>
            <a:r>
              <a:rPr lang="en-US" altLang="en-US" smtClean="0"/>
              <a:t>Activities of Daily Living</a:t>
            </a:r>
          </a:p>
        </p:txBody>
      </p:sp>
      <p:sp>
        <p:nvSpPr>
          <p:cNvPr id="11267" name="Rectangle 3"/>
          <p:cNvSpPr>
            <a:spLocks noGrp="1" noChangeArrowheads="1"/>
          </p:cNvSpPr>
          <p:nvPr>
            <p:ph type="body" idx="1"/>
          </p:nvPr>
        </p:nvSpPr>
        <p:spPr/>
        <p:txBody>
          <a:bodyPr/>
          <a:lstStyle/>
          <a:p>
            <a:pPr eaLnBrk="1" hangingPunct="1"/>
            <a:r>
              <a:rPr lang="en-US" altLang="en-US" b="1" smtClean="0"/>
              <a:t>ADLs: bathing, toileting, transfer, dressing, eating</a:t>
            </a:r>
          </a:p>
          <a:p>
            <a:pPr eaLnBrk="1" hangingPunct="1"/>
            <a:r>
              <a:rPr lang="en-US" altLang="en-US" b="1" smtClean="0"/>
              <a:t>IADLs &amp; Executive functioning:</a:t>
            </a:r>
          </a:p>
          <a:p>
            <a:pPr lvl="1" eaLnBrk="1" hangingPunct="1"/>
            <a:r>
              <a:rPr lang="en-US" altLang="en-US" b="1" smtClean="0"/>
              <a:t>Maintaining household</a:t>
            </a:r>
          </a:p>
          <a:p>
            <a:pPr lvl="1" eaLnBrk="1" hangingPunct="1"/>
            <a:r>
              <a:rPr lang="en-US" altLang="en-US" b="1" smtClean="0"/>
              <a:t>Shopping</a:t>
            </a:r>
          </a:p>
          <a:p>
            <a:pPr lvl="1" eaLnBrk="1" hangingPunct="1"/>
            <a:r>
              <a:rPr lang="en-US" altLang="en-US" b="1" smtClean="0"/>
              <a:t>Transportation</a:t>
            </a:r>
          </a:p>
          <a:p>
            <a:pPr lvl="1" eaLnBrk="1" hangingPunct="1"/>
            <a:r>
              <a:rPr lang="en-US" altLang="en-US" b="1" smtClean="0"/>
              <a:t>Finances</a:t>
            </a:r>
          </a:p>
          <a:p>
            <a:pPr lvl="1" eaLnBrk="1" hangingPunct="1">
              <a:buFont typeface="Wingdings" panose="05000000000000000000" pitchFamily="2" charset="2"/>
              <a:buNone/>
            </a:pPr>
            <a:endParaRPr lang="en-US" altLang="en-US" b="1" smtClean="0"/>
          </a:p>
        </p:txBody>
      </p:sp>
      <p:pic>
        <p:nvPicPr>
          <p:cNvPr id="11268"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3813175"/>
            <a:ext cx="2057400" cy="275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876800" y="5196364"/>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26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26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267">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26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2"/>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69779" fill="hold"/>
                                        <p:tgtEl>
                                          <p:spTgt spid="2"/>
                                        </p:tgtEl>
                                      </p:cBhvr>
                                    </p:cmd>
                                  </p:childTnLst>
                                </p:cTn>
                              </p:par>
                            </p:childTnLst>
                          </p:cTn>
                        </p:par>
                      </p:childTnLst>
                    </p:cTn>
                  </p:par>
                </p:childTnLst>
              </p:cTn>
              <p:nextCondLst>
                <p:cond evt="onClick" delay="0">
                  <p:tgtEl>
                    <p:spTgt spid="2"/>
                  </p:tgtEl>
                </p:cond>
              </p:nextCondLst>
            </p:seq>
            <p:audio>
              <p:cMediaNode vol="80000">
                <p:cTn id="24" fill="hold" display="0">
                  <p:stCondLst>
                    <p:cond delay="indefinite"/>
                  </p:stCondLst>
                  <p:endCondLst>
                    <p:cond evt="onStopAudio" delay="0">
                      <p:tgtEl>
                        <p:sldTgt/>
                      </p:tgtEl>
                    </p:cond>
                  </p:endCondLst>
                </p:cTn>
                <p:tgtEl>
                  <p:spTgt spid="2"/>
                </p:tgtEl>
              </p:cMediaNode>
            </p:audio>
          </p:childTnLst>
        </p:cTn>
      </p:par>
    </p:tnLst>
    <p:bldLst>
      <p:bldP spid="1126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descr="Large confetti"/>
          <p:cNvSpPr>
            <a:spLocks noGrp="1"/>
          </p:cNvSpPr>
          <p:nvPr>
            <p:ph type="title"/>
          </p:nvPr>
        </p:nvSpPr>
        <p:spPr>
          <a:xfrm>
            <a:off x="1093788" y="284163"/>
            <a:ext cx="7772400" cy="1544637"/>
          </a:xfrm>
        </p:spPr>
        <p:txBody>
          <a:bodyPr/>
          <a:lstStyle/>
          <a:p>
            <a:pPr algn="ctr"/>
            <a:r>
              <a:rPr lang="cs-CZ" altLang="en-US" b="1" smtClean="0"/>
              <a:t>Clinical course</a:t>
            </a:r>
            <a:br>
              <a:rPr lang="cs-CZ" altLang="en-US" b="1" smtClean="0"/>
            </a:br>
            <a:endParaRPr lang="en-US" altLang="en-US" smtClean="0"/>
          </a:p>
        </p:txBody>
      </p:sp>
      <p:pic>
        <p:nvPicPr>
          <p:cNvPr id="12291" name="Content Placeholder 3" descr="obr3"/>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468313" y="2209800"/>
            <a:ext cx="8397875" cy="3665538"/>
          </a:xfrm>
          <a:noFill/>
        </p:spPr>
      </p:pic>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543800" y="297180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7315"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descr="Large confetti"/>
          <p:cNvSpPr>
            <a:spLocks noGrp="1"/>
          </p:cNvSpPr>
          <p:nvPr>
            <p:ph type="title"/>
          </p:nvPr>
        </p:nvSpPr>
        <p:spPr/>
        <p:txBody>
          <a:bodyPr/>
          <a:lstStyle/>
          <a:p>
            <a:pPr algn="ctr"/>
            <a:r>
              <a:rPr lang="en-US" altLang="en-US" smtClean="0"/>
              <a:t>Dementia</a:t>
            </a:r>
          </a:p>
        </p:txBody>
      </p:sp>
      <p:sp>
        <p:nvSpPr>
          <p:cNvPr id="3" name="Content Placeholder 2"/>
          <p:cNvSpPr>
            <a:spLocks noGrp="1"/>
          </p:cNvSpPr>
          <p:nvPr>
            <p:ph idx="1"/>
          </p:nvPr>
        </p:nvSpPr>
        <p:spPr>
          <a:xfrm>
            <a:off x="838200" y="1828800"/>
            <a:ext cx="7772400" cy="4191000"/>
          </a:xfrm>
        </p:spPr>
        <p:txBody>
          <a:bodyPr/>
          <a:lstStyle/>
          <a:p>
            <a:pPr>
              <a:lnSpc>
                <a:spcPct val="90000"/>
              </a:lnSpc>
              <a:defRPr/>
            </a:pPr>
            <a:r>
              <a:rPr lang="en-US" altLang="en-US" sz="2800" dirty="0" smtClean="0"/>
              <a:t>Reversible:</a:t>
            </a:r>
          </a:p>
          <a:p>
            <a:pPr lvl="1">
              <a:lnSpc>
                <a:spcPct val="90000"/>
              </a:lnSpc>
              <a:defRPr/>
            </a:pPr>
            <a:r>
              <a:rPr lang="en-US" altLang="en-US" sz="2400" dirty="0" smtClean="0"/>
              <a:t>D= 	Drugs, Delirium</a:t>
            </a:r>
          </a:p>
          <a:p>
            <a:pPr lvl="1">
              <a:lnSpc>
                <a:spcPct val="90000"/>
              </a:lnSpc>
              <a:defRPr/>
            </a:pPr>
            <a:r>
              <a:rPr lang="en-US" altLang="en-US" sz="2400" dirty="0" smtClean="0"/>
              <a:t>E=	Emotions (such as depression) and      			Endocrine Disorders</a:t>
            </a:r>
          </a:p>
          <a:p>
            <a:pPr lvl="1">
              <a:lnSpc>
                <a:spcPct val="90000"/>
              </a:lnSpc>
              <a:defRPr/>
            </a:pPr>
            <a:r>
              <a:rPr lang="en-US" altLang="en-US" sz="2400" dirty="0" smtClean="0"/>
              <a:t>M=	Metabolic Disturbances</a:t>
            </a:r>
          </a:p>
          <a:p>
            <a:pPr lvl="1">
              <a:lnSpc>
                <a:spcPct val="90000"/>
              </a:lnSpc>
              <a:defRPr/>
            </a:pPr>
            <a:r>
              <a:rPr lang="en-US" altLang="en-US" sz="2400" dirty="0" smtClean="0"/>
              <a:t>E=	Eye and Ear Impairments</a:t>
            </a:r>
          </a:p>
          <a:p>
            <a:pPr lvl="1">
              <a:lnSpc>
                <a:spcPct val="90000"/>
              </a:lnSpc>
              <a:defRPr/>
            </a:pPr>
            <a:r>
              <a:rPr lang="en-US" altLang="en-US" sz="2400" dirty="0" smtClean="0"/>
              <a:t>N=	Nutritional Disorders</a:t>
            </a:r>
          </a:p>
          <a:p>
            <a:pPr lvl="1">
              <a:lnSpc>
                <a:spcPct val="90000"/>
              </a:lnSpc>
              <a:defRPr/>
            </a:pPr>
            <a:r>
              <a:rPr lang="en-US" altLang="en-US" sz="2400" dirty="0" smtClean="0"/>
              <a:t>T=	Tumors, Toxicity, Trauma to Head</a:t>
            </a:r>
          </a:p>
          <a:p>
            <a:pPr lvl="1">
              <a:lnSpc>
                <a:spcPct val="90000"/>
              </a:lnSpc>
              <a:defRPr/>
            </a:pPr>
            <a:r>
              <a:rPr lang="en-US" altLang="en-US" sz="2400" dirty="0" smtClean="0"/>
              <a:t>I=	Infectious Disorders</a:t>
            </a:r>
          </a:p>
          <a:p>
            <a:pPr lvl="1">
              <a:lnSpc>
                <a:spcPct val="90000"/>
              </a:lnSpc>
              <a:defRPr/>
            </a:pPr>
            <a:r>
              <a:rPr lang="en-US" altLang="en-US" sz="2400" dirty="0" smtClean="0"/>
              <a:t>A=	Alcohol, Arteriosclerosis</a:t>
            </a:r>
            <a:endParaRPr lang="en-US" altLang="en-US" sz="2000" dirty="0" smtClean="0"/>
          </a:p>
          <a:p>
            <a:pPr marL="0" indent="0">
              <a:buFontTx/>
              <a:buNone/>
              <a:defRPr/>
            </a:pPr>
            <a:endParaRPr lang="en-US" sz="2800" dirty="0"/>
          </a:p>
        </p:txBody>
      </p:sp>
      <p:pic>
        <p:nvPicPr>
          <p:cNvPr id="5"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934200" y="502920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4243"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descr="Large confetti"/>
          <p:cNvSpPr>
            <a:spLocks noGrp="1"/>
          </p:cNvSpPr>
          <p:nvPr>
            <p:ph type="title"/>
          </p:nvPr>
        </p:nvSpPr>
        <p:spPr/>
        <p:txBody>
          <a:bodyPr/>
          <a:lstStyle/>
          <a:p>
            <a:pPr algn="ctr"/>
            <a:r>
              <a:rPr lang="en-US" altLang="en-US" smtClean="0"/>
              <a:t>Dementia</a:t>
            </a:r>
          </a:p>
        </p:txBody>
      </p:sp>
      <p:sp>
        <p:nvSpPr>
          <p:cNvPr id="3" name="Content Placeholder 2"/>
          <p:cNvSpPr>
            <a:spLocks noGrp="1"/>
          </p:cNvSpPr>
          <p:nvPr>
            <p:ph idx="1"/>
          </p:nvPr>
        </p:nvSpPr>
        <p:spPr/>
        <p:txBody>
          <a:bodyPr/>
          <a:lstStyle/>
          <a:p>
            <a:pPr marL="533400" indent="-533400">
              <a:lnSpc>
                <a:spcPct val="90000"/>
              </a:lnSpc>
              <a:defRPr/>
            </a:pPr>
            <a:r>
              <a:rPr lang="en-US" altLang="en-US" dirty="0" smtClean="0"/>
              <a:t>Irreversible:</a:t>
            </a:r>
          </a:p>
          <a:p>
            <a:pPr marL="914400" lvl="1" indent="-457200">
              <a:lnSpc>
                <a:spcPct val="90000"/>
              </a:lnSpc>
              <a:defRPr/>
            </a:pPr>
            <a:r>
              <a:rPr lang="en-US" altLang="en-US" dirty="0" smtClean="0"/>
              <a:t>Alzheimer’s</a:t>
            </a:r>
          </a:p>
          <a:p>
            <a:pPr marL="914400" lvl="1" indent="-457200">
              <a:lnSpc>
                <a:spcPct val="90000"/>
              </a:lnSpc>
              <a:defRPr/>
            </a:pPr>
            <a:r>
              <a:rPr lang="en-US" altLang="en-US" dirty="0" err="1" smtClean="0"/>
              <a:t>Lewy</a:t>
            </a:r>
            <a:r>
              <a:rPr lang="en-US" altLang="en-US" dirty="0" smtClean="0"/>
              <a:t>  Body Dementia</a:t>
            </a:r>
          </a:p>
          <a:p>
            <a:pPr marL="914400" lvl="1" indent="-457200">
              <a:lnSpc>
                <a:spcPct val="90000"/>
              </a:lnSpc>
              <a:defRPr/>
            </a:pPr>
            <a:r>
              <a:rPr lang="en-US" altLang="en-US" dirty="0" smtClean="0"/>
              <a:t>Pick’s Disease (</a:t>
            </a:r>
            <a:r>
              <a:rPr lang="en-US" altLang="en-US" dirty="0" err="1" smtClean="0"/>
              <a:t>Frontotemperal</a:t>
            </a:r>
            <a:r>
              <a:rPr lang="en-US" altLang="en-US" dirty="0" smtClean="0"/>
              <a:t> Dementia)</a:t>
            </a:r>
          </a:p>
          <a:p>
            <a:pPr marL="914400" lvl="1" indent="-457200">
              <a:lnSpc>
                <a:spcPct val="90000"/>
              </a:lnSpc>
              <a:defRPr/>
            </a:pPr>
            <a:r>
              <a:rPr lang="en-US" altLang="en-US" dirty="0" smtClean="0"/>
              <a:t>Parkinson’s</a:t>
            </a:r>
          </a:p>
          <a:p>
            <a:pPr marL="914400" lvl="1" indent="-457200">
              <a:lnSpc>
                <a:spcPct val="90000"/>
              </a:lnSpc>
              <a:defRPr/>
            </a:pPr>
            <a:r>
              <a:rPr lang="en-US" altLang="en-US" dirty="0" smtClean="0"/>
              <a:t>Heady Injury</a:t>
            </a:r>
          </a:p>
          <a:p>
            <a:pPr marL="914400" lvl="1" indent="-457200">
              <a:lnSpc>
                <a:spcPct val="90000"/>
              </a:lnSpc>
              <a:defRPr/>
            </a:pPr>
            <a:r>
              <a:rPr lang="en-US" altLang="en-US" dirty="0" smtClean="0"/>
              <a:t>Huntington’s Disease</a:t>
            </a:r>
          </a:p>
          <a:p>
            <a:pPr marL="914400" lvl="1" indent="-457200">
              <a:lnSpc>
                <a:spcPct val="90000"/>
              </a:lnSpc>
              <a:defRPr/>
            </a:pPr>
            <a:r>
              <a:rPr lang="en-US" altLang="en-US" dirty="0" smtClean="0"/>
              <a:t>Jacob-</a:t>
            </a:r>
            <a:r>
              <a:rPr lang="en-US" altLang="en-US" dirty="0" err="1" smtClean="0"/>
              <a:t>Cruzefeldt</a:t>
            </a:r>
            <a:r>
              <a:rPr lang="en-US" altLang="en-US" dirty="0" smtClean="0"/>
              <a:t> Disease</a:t>
            </a:r>
          </a:p>
          <a:p>
            <a:pPr marL="0" indent="0">
              <a:buFontTx/>
              <a:buNone/>
              <a:defRPr/>
            </a:pPr>
            <a:endParaRPr lang="en-US" dirty="0"/>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620000" y="464820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5798"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descr="Large confetti"/>
          <p:cNvSpPr>
            <a:spLocks noGrp="1"/>
          </p:cNvSpPr>
          <p:nvPr>
            <p:ph type="title"/>
          </p:nvPr>
        </p:nvSpPr>
        <p:spPr/>
        <p:txBody>
          <a:bodyPr/>
          <a:lstStyle/>
          <a:p>
            <a:endParaRPr lang="en-US" altLang="en-US" smtClean="0"/>
          </a:p>
        </p:txBody>
      </p:sp>
      <p:pic>
        <p:nvPicPr>
          <p:cNvPr id="15363" name="Picture 2" descr="Stage II: Middle stage (2 to 12 years):&#10;â¢ Progressive memory loss&#10;â¢ Hesitates in response to questions&#10;â¢ Has difficulty i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122363" y="381000"/>
            <a:ext cx="7743825" cy="5813425"/>
          </a:xfr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descr="Large confetti"/>
          <p:cNvSpPr>
            <a:spLocks noGrp="1" noChangeArrowheads="1"/>
          </p:cNvSpPr>
          <p:nvPr>
            <p:ph type="title"/>
          </p:nvPr>
        </p:nvSpPr>
        <p:spPr/>
        <p:txBody>
          <a:bodyPr/>
          <a:lstStyle/>
          <a:p>
            <a:pPr eaLnBrk="1" hangingPunct="1"/>
            <a:r>
              <a:rPr lang="en-US" altLang="en-US" smtClean="0"/>
              <a:t>Alzheimer’s Disease</a:t>
            </a:r>
          </a:p>
        </p:txBody>
      </p:sp>
      <p:sp>
        <p:nvSpPr>
          <p:cNvPr id="17411" name="Rectangle 3"/>
          <p:cNvSpPr>
            <a:spLocks noGrp="1" noChangeArrowheads="1"/>
          </p:cNvSpPr>
          <p:nvPr>
            <p:ph type="body" idx="1"/>
          </p:nvPr>
        </p:nvSpPr>
        <p:spPr/>
        <p:txBody>
          <a:bodyPr/>
          <a:lstStyle/>
          <a:p>
            <a:pPr eaLnBrk="1" hangingPunct="1">
              <a:lnSpc>
                <a:spcPct val="80000"/>
              </a:lnSpc>
            </a:pPr>
            <a:r>
              <a:rPr lang="en-US" altLang="en-US" sz="2800" b="1" smtClean="0"/>
              <a:t>Onset usually near age 65; older age, more likely diagnosis</a:t>
            </a:r>
          </a:p>
          <a:p>
            <a:pPr eaLnBrk="1" hangingPunct="1">
              <a:lnSpc>
                <a:spcPct val="80000"/>
              </a:lnSpc>
            </a:pPr>
            <a:r>
              <a:rPr lang="en-US" altLang="en-US" sz="2800" b="1" smtClean="0"/>
              <a:t>Absence of focal neurological signs (but significant overlap in the elderly with hx of CVAs…)</a:t>
            </a:r>
          </a:p>
          <a:p>
            <a:pPr eaLnBrk="1" hangingPunct="1">
              <a:lnSpc>
                <a:spcPct val="80000"/>
              </a:lnSpc>
            </a:pPr>
            <a:r>
              <a:rPr lang="en-US" altLang="en-US" sz="2800" b="1" smtClean="0"/>
              <a:t>Aphasia, apraxia, agnosia</a:t>
            </a:r>
          </a:p>
          <a:p>
            <a:pPr eaLnBrk="1" hangingPunct="1">
              <a:lnSpc>
                <a:spcPct val="80000"/>
              </a:lnSpc>
            </a:pPr>
            <a:r>
              <a:rPr lang="en-US" altLang="en-US" sz="2800" b="1" smtClean="0"/>
              <a:t>Family hx (especially for early types)</a:t>
            </a:r>
          </a:p>
          <a:p>
            <a:pPr eaLnBrk="1" hangingPunct="1">
              <a:lnSpc>
                <a:spcPct val="80000"/>
              </a:lnSpc>
            </a:pPr>
            <a:r>
              <a:rPr lang="en-US" altLang="en-US" sz="2800" b="1" smtClean="0"/>
              <a:t>Normal/nonspecific EEG </a:t>
            </a:r>
          </a:p>
          <a:p>
            <a:pPr eaLnBrk="1" hangingPunct="1">
              <a:lnSpc>
                <a:spcPct val="80000"/>
              </a:lnSpc>
            </a:pPr>
            <a:r>
              <a:rPr lang="en-US" altLang="en-US" sz="2800" b="1" smtClean="0"/>
              <a:t>MRI: bilateral hippocampal atrophy (suggestive)</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772400" y="5029200"/>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41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41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41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411">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4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3"/>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93244" fill="hold"/>
                                        <p:tgtEl>
                                          <p:spTgt spid="3"/>
                                        </p:tgtEl>
                                      </p:cBhvr>
                                    </p:cmd>
                                  </p:childTnLst>
                                </p:cTn>
                              </p:par>
                            </p:childTnLst>
                          </p:cTn>
                        </p:par>
                      </p:childTnLst>
                    </p:cTn>
                  </p:par>
                </p:childTnLst>
              </p:cTn>
              <p:nextCondLst>
                <p:cond evt="onClick" delay="0">
                  <p:tgtEl>
                    <p:spTgt spid="3"/>
                  </p:tgtEl>
                </p:cond>
              </p:nextCondLst>
            </p:seq>
            <p:audio>
              <p:cMediaNode vol="80000">
                <p:cTn id="32" fill="hold" display="0">
                  <p:stCondLst>
                    <p:cond delay="indefinite"/>
                  </p:stCondLst>
                  <p:endCondLst>
                    <p:cond evt="onStopAudio" delay="0">
                      <p:tgtEl>
                        <p:sldTgt/>
                      </p:tgtEl>
                    </p:cond>
                  </p:endCondLst>
                </p:cTn>
                <p:tgtEl>
                  <p:spTgt spid="3"/>
                </p:tgtEl>
              </p:cMediaNode>
            </p:audio>
          </p:childTnLst>
        </p:cTn>
      </p:par>
    </p:tnLst>
    <p:bldLst>
      <p:bldP spid="17411"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descr="Large confetti"/>
          <p:cNvSpPr>
            <a:spLocks noGrp="1" noChangeArrowheads="1"/>
          </p:cNvSpPr>
          <p:nvPr>
            <p:ph type="title"/>
          </p:nvPr>
        </p:nvSpPr>
        <p:spPr/>
        <p:txBody>
          <a:bodyPr/>
          <a:lstStyle/>
          <a:p>
            <a:pPr eaLnBrk="1" hangingPunct="1"/>
            <a:r>
              <a:rPr lang="en-US" altLang="en-US" smtClean="0"/>
              <a:t>Alzheimer’s Disease</a:t>
            </a:r>
          </a:p>
        </p:txBody>
      </p:sp>
      <p:sp>
        <p:nvSpPr>
          <p:cNvPr id="15363" name="Rectangle 3"/>
          <p:cNvSpPr>
            <a:spLocks noGrp="1" noChangeArrowheads="1"/>
          </p:cNvSpPr>
          <p:nvPr>
            <p:ph type="body" idx="1"/>
          </p:nvPr>
        </p:nvSpPr>
        <p:spPr/>
        <p:txBody>
          <a:bodyPr/>
          <a:lstStyle/>
          <a:p>
            <a:pPr eaLnBrk="1" hangingPunct="1">
              <a:lnSpc>
                <a:spcPct val="90000"/>
              </a:lnSpc>
            </a:pPr>
            <a:r>
              <a:rPr lang="en-US" altLang="en-US" sz="2800" b="1" smtClean="0"/>
              <a:t>Early personality changes</a:t>
            </a:r>
          </a:p>
          <a:p>
            <a:pPr eaLnBrk="1" hangingPunct="1">
              <a:lnSpc>
                <a:spcPct val="90000"/>
              </a:lnSpc>
            </a:pPr>
            <a:r>
              <a:rPr lang="en-US" altLang="en-US" sz="2800" b="1" smtClean="0"/>
              <a:t>Loss of short term memory</a:t>
            </a:r>
          </a:p>
          <a:p>
            <a:pPr eaLnBrk="1" hangingPunct="1">
              <a:lnSpc>
                <a:spcPct val="90000"/>
              </a:lnSpc>
            </a:pPr>
            <a:r>
              <a:rPr lang="en-US" altLang="en-US" sz="2800" b="1" smtClean="0"/>
              <a:t>Functional impairment</a:t>
            </a:r>
          </a:p>
          <a:p>
            <a:pPr eaLnBrk="1" hangingPunct="1">
              <a:lnSpc>
                <a:spcPct val="90000"/>
              </a:lnSpc>
            </a:pPr>
            <a:r>
              <a:rPr lang="en-US" altLang="en-US" sz="2800" b="1" smtClean="0"/>
              <a:t>Visual spatial disturbances (early finding)</a:t>
            </a:r>
          </a:p>
          <a:p>
            <a:pPr eaLnBrk="1" hangingPunct="1">
              <a:lnSpc>
                <a:spcPct val="90000"/>
              </a:lnSpc>
            </a:pPr>
            <a:r>
              <a:rPr lang="en-US" altLang="en-US" sz="2800" b="1" smtClean="0"/>
              <a:t>Apraxia</a:t>
            </a:r>
          </a:p>
          <a:p>
            <a:pPr eaLnBrk="1" hangingPunct="1">
              <a:lnSpc>
                <a:spcPct val="90000"/>
              </a:lnSpc>
            </a:pPr>
            <a:r>
              <a:rPr lang="en-US" altLang="en-US" sz="2800" b="1" smtClean="0"/>
              <a:t>Language disturbances</a:t>
            </a:r>
          </a:p>
          <a:p>
            <a:pPr eaLnBrk="1" hangingPunct="1">
              <a:lnSpc>
                <a:spcPct val="90000"/>
              </a:lnSpc>
            </a:pPr>
            <a:r>
              <a:rPr lang="en-US" altLang="en-US" sz="2800" b="1" smtClean="0"/>
              <a:t>Delusions/hallucinations (usually later in course)</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467600" y="5029200"/>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36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36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36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36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36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3"/>
                    </p:tgtEl>
                  </p:cond>
                </p:stCondLst>
                <p:endSync evt="end" delay="0">
                  <p:rtn val="all"/>
                </p:endSync>
                <p:childTnLst>
                  <p:par>
                    <p:cTn id="32" fill="hold">
                      <p:stCondLst>
                        <p:cond delay="0"/>
                      </p:stCondLst>
                      <p:childTnLst>
                        <p:par>
                          <p:cTn id="33" fill="hold">
                            <p:stCondLst>
                              <p:cond delay="0"/>
                            </p:stCondLst>
                            <p:childTnLst>
                              <p:par>
                                <p:cTn id="34" presetID="1" presetClass="mediacall" presetSubtype="0" fill="hold" nodeType="clickEffect">
                                  <p:stCondLst>
                                    <p:cond delay="0"/>
                                  </p:stCondLst>
                                  <p:childTnLst>
                                    <p:cmd type="call" cmd="playFrom(0.0)">
                                      <p:cBhvr>
                                        <p:cTn id="35" dur="85350" fill="hold"/>
                                        <p:tgtEl>
                                          <p:spTgt spid="3"/>
                                        </p:tgtEl>
                                      </p:cBhvr>
                                    </p:cmd>
                                  </p:childTnLst>
                                </p:cTn>
                              </p:par>
                            </p:childTnLst>
                          </p:cTn>
                        </p:par>
                      </p:childTnLst>
                    </p:cTn>
                  </p:par>
                </p:childTnLst>
              </p:cTn>
              <p:nextCondLst>
                <p:cond evt="onClick" delay="0">
                  <p:tgtEl>
                    <p:spTgt spid="3"/>
                  </p:tgtEl>
                </p:cond>
              </p:nextCondLst>
            </p:seq>
            <p:audio>
              <p:cMediaNode vol="80000">
                <p:cTn id="36" fill="hold" display="0">
                  <p:stCondLst>
                    <p:cond delay="indefinite"/>
                  </p:stCondLst>
                  <p:endCondLst>
                    <p:cond evt="onStopAudio" delay="0">
                      <p:tgtEl>
                        <p:sldTgt/>
                      </p:tgtEl>
                    </p:cond>
                  </p:endCondLst>
                </p:cTn>
                <p:tgtEl>
                  <p:spTgt spid="3"/>
                </p:tgtEl>
              </p:cMediaNode>
            </p:audio>
          </p:childTnLst>
        </p:cTn>
      </p:par>
    </p:tnLst>
    <p:bldLst>
      <p:bldP spid="1536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descr="Large confetti"/>
          <p:cNvSpPr>
            <a:spLocks noGrp="1"/>
          </p:cNvSpPr>
          <p:nvPr>
            <p:ph type="title"/>
          </p:nvPr>
        </p:nvSpPr>
        <p:spPr/>
        <p:txBody>
          <a:bodyPr/>
          <a:lstStyle/>
          <a:p>
            <a:pPr algn="ctr"/>
            <a:r>
              <a:rPr lang="en-US" altLang="en-US" smtClean="0"/>
              <a:t>AD Early Stage</a:t>
            </a:r>
          </a:p>
        </p:txBody>
      </p:sp>
      <p:sp>
        <p:nvSpPr>
          <p:cNvPr id="3" name="Content Placeholder 2"/>
          <p:cNvSpPr>
            <a:spLocks noGrp="1"/>
          </p:cNvSpPr>
          <p:nvPr>
            <p:ph idx="1"/>
          </p:nvPr>
        </p:nvSpPr>
        <p:spPr>
          <a:xfrm>
            <a:off x="762000" y="2362200"/>
            <a:ext cx="7772400" cy="2438400"/>
          </a:xfrm>
        </p:spPr>
        <p:txBody>
          <a:bodyPr/>
          <a:lstStyle/>
          <a:p>
            <a:pPr>
              <a:defRPr/>
            </a:pPr>
            <a:r>
              <a:rPr lang="en-US" altLang="en-US" dirty="0"/>
              <a:t>Begins with forgetfulness</a:t>
            </a:r>
          </a:p>
          <a:p>
            <a:pPr>
              <a:defRPr/>
            </a:pPr>
            <a:r>
              <a:rPr lang="en-US" altLang="en-US" dirty="0"/>
              <a:t>Progresses to disorientation and confusion</a:t>
            </a:r>
          </a:p>
          <a:p>
            <a:pPr>
              <a:defRPr/>
            </a:pPr>
            <a:r>
              <a:rPr lang="en-US" altLang="en-US" dirty="0"/>
              <a:t>Personality changes</a:t>
            </a:r>
          </a:p>
          <a:p>
            <a:pPr>
              <a:defRPr/>
            </a:pPr>
            <a:r>
              <a:rPr lang="en-US" altLang="en-US" dirty="0"/>
              <a:t>Symptoms of depression/manic behaviors</a:t>
            </a:r>
            <a:endParaRPr lang="en-US" altLang="en-US" b="1" u="sng" dirty="0"/>
          </a:p>
          <a:p>
            <a:pPr marL="0" indent="0">
              <a:buFontTx/>
              <a:buNone/>
              <a:defRPr/>
            </a:pPr>
            <a:endParaRPr lang="en-US" dirty="0"/>
          </a:p>
        </p:txBody>
      </p:sp>
      <p:pic>
        <p:nvPicPr>
          <p:cNvPr id="18436" name="Picture 2" descr="Image result for dementi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3700" y="4648200"/>
            <a:ext cx="23812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492625" y="4953475"/>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4"/>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42323" fill="hold"/>
                                        <p:tgtEl>
                                          <p:spTgt spid="4"/>
                                        </p:tgtEl>
                                      </p:cBhvr>
                                    </p:cmd>
                                  </p:childTnLst>
                                </p:cTn>
                              </p:par>
                            </p:childTnLst>
                          </p:cTn>
                        </p:par>
                      </p:childTnLst>
                    </p:cTn>
                  </p:par>
                </p:childTnLst>
              </p:cTn>
              <p:nextCondLst>
                <p:cond evt="onClick" delay="0">
                  <p:tgtEl>
                    <p:spTgt spid="4"/>
                  </p:tgtEl>
                </p:cond>
              </p:nextCondLst>
            </p:seq>
            <p:audio>
              <p:cMediaNode vol="80000">
                <p:cTn id="24" fill="hold" display="0">
                  <p:stCondLst>
                    <p:cond delay="indefinite"/>
                  </p:stCondLst>
                  <p:endCondLst>
                    <p:cond evt="onStopAudio" delay="0">
                      <p:tgtEl>
                        <p:sldTgt/>
                      </p:tgtEl>
                    </p:cond>
                  </p:endCondLst>
                </p:cTn>
                <p:tgtEl>
                  <p:spTgt spid="4"/>
                </p:tgtEl>
              </p:cMediaNode>
            </p:audio>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descr="Large confetti"/>
          <p:cNvSpPr>
            <a:spLocks noGrp="1"/>
          </p:cNvSpPr>
          <p:nvPr>
            <p:ph type="title"/>
          </p:nvPr>
        </p:nvSpPr>
        <p:spPr/>
        <p:txBody>
          <a:bodyPr/>
          <a:lstStyle/>
          <a:p>
            <a:pPr algn="ctr"/>
            <a:r>
              <a:rPr lang="en-US" altLang="en-US" smtClean="0"/>
              <a:t>AD  Middle Stage</a:t>
            </a:r>
          </a:p>
        </p:txBody>
      </p:sp>
      <p:sp>
        <p:nvSpPr>
          <p:cNvPr id="3" name="Content Placeholder 2"/>
          <p:cNvSpPr>
            <a:spLocks noGrp="1"/>
          </p:cNvSpPr>
          <p:nvPr>
            <p:ph idx="1"/>
          </p:nvPr>
        </p:nvSpPr>
        <p:spPr/>
        <p:txBody>
          <a:bodyPr/>
          <a:lstStyle/>
          <a:p>
            <a:pPr>
              <a:lnSpc>
                <a:spcPct val="90000"/>
              </a:lnSpc>
              <a:defRPr/>
            </a:pPr>
            <a:r>
              <a:rPr lang="en-US" altLang="en-US" dirty="0"/>
              <a:t>Need assistance with ADLs</a:t>
            </a:r>
          </a:p>
          <a:p>
            <a:pPr>
              <a:lnSpc>
                <a:spcPct val="90000"/>
              </a:lnSpc>
              <a:defRPr/>
            </a:pPr>
            <a:r>
              <a:rPr lang="en-US" altLang="en-US" dirty="0"/>
              <a:t>Unable to remember names</a:t>
            </a:r>
          </a:p>
          <a:p>
            <a:pPr>
              <a:lnSpc>
                <a:spcPct val="90000"/>
              </a:lnSpc>
              <a:defRPr/>
            </a:pPr>
            <a:r>
              <a:rPr lang="en-US" altLang="en-US" dirty="0"/>
              <a:t>Loss of short-term recall</a:t>
            </a:r>
          </a:p>
          <a:p>
            <a:pPr>
              <a:lnSpc>
                <a:spcPct val="90000"/>
              </a:lnSpc>
              <a:defRPr/>
            </a:pPr>
            <a:r>
              <a:rPr lang="en-US" altLang="en-US" dirty="0"/>
              <a:t>May display anxious, agitated, delusional, or obsessive behavior</a:t>
            </a:r>
          </a:p>
          <a:p>
            <a:pPr>
              <a:lnSpc>
                <a:spcPct val="90000"/>
              </a:lnSpc>
              <a:defRPr/>
            </a:pPr>
            <a:r>
              <a:rPr lang="en-US" altLang="en-US" dirty="0"/>
              <a:t>May be physically or verbally aggressive</a:t>
            </a:r>
            <a:endParaRPr lang="en-US" altLang="en-US" b="1" u="sng" dirty="0"/>
          </a:p>
          <a:p>
            <a:pPr marL="0" indent="0">
              <a:buFontTx/>
              <a:buNone/>
              <a:defRPr/>
            </a:pPr>
            <a:endParaRPr lang="en-US"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705600" y="5105400"/>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4"/>
                    </p:tgtEl>
                  </p:cond>
                </p:stCondLst>
                <p:endSync evt="end" delay="0">
                  <p:rtn val="all"/>
                </p:endSync>
                <p:childTnLst>
                  <p:par>
                    <p:cTn id="24" fill="hold">
                      <p:stCondLst>
                        <p:cond delay="0"/>
                      </p:stCondLst>
                      <p:childTnLst>
                        <p:par>
                          <p:cTn id="25" fill="hold">
                            <p:stCondLst>
                              <p:cond delay="0"/>
                            </p:stCondLst>
                            <p:childTnLst>
                              <p:par>
                                <p:cTn id="26" presetID="1" presetClass="mediacall" presetSubtype="0" fill="hold" nodeType="clickEffect">
                                  <p:stCondLst>
                                    <p:cond delay="0"/>
                                  </p:stCondLst>
                                  <p:childTnLst>
                                    <p:cmd type="call" cmd="playFrom(0.0)">
                                      <p:cBhvr>
                                        <p:cTn id="27" dur="38561" fill="hold"/>
                                        <p:tgtEl>
                                          <p:spTgt spid="4"/>
                                        </p:tgtEl>
                                      </p:cBhvr>
                                    </p:cmd>
                                  </p:childTnLst>
                                </p:cTn>
                              </p:par>
                            </p:childTnLst>
                          </p:cTn>
                        </p:par>
                      </p:childTnLst>
                    </p:cTn>
                  </p:par>
                </p:childTnLst>
              </p:cTn>
              <p:nextCondLst>
                <p:cond evt="onClick" delay="0">
                  <p:tgtEl>
                    <p:spTgt spid="4"/>
                  </p:tgtEl>
                </p:cond>
              </p:nextCondLst>
            </p:seq>
            <p:audio>
              <p:cMediaNode vol="80000">
                <p:cTn id="28" fill="hold" display="0">
                  <p:stCondLst>
                    <p:cond delay="indefinite"/>
                  </p:stCondLst>
                  <p:endCondLst>
                    <p:cond evt="onStopAudio" delay="0">
                      <p:tgtEl>
                        <p:sldTgt/>
                      </p:tgtEl>
                    </p:cond>
                  </p:endCondLst>
                </p:cTn>
                <p:tgtEl>
                  <p:spTgt spid="4"/>
                </p:tgtEl>
              </p:cMediaNode>
            </p:audio>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Large confetti"/>
          <p:cNvSpPr>
            <a:spLocks noGrp="1"/>
          </p:cNvSpPr>
          <p:nvPr>
            <p:ph type="title"/>
          </p:nvPr>
        </p:nvSpPr>
        <p:spPr/>
        <p:txBody>
          <a:bodyPr/>
          <a:lstStyle/>
          <a:p>
            <a:pPr algn="ctr">
              <a:defRPr/>
            </a:pPr>
            <a:r>
              <a:rPr lang="en-US" altLang="en-US" kern="1200" dirty="0">
                <a:solidFill>
                  <a:schemeClr val="tx1"/>
                </a:solidFill>
              </a:rPr>
              <a:t>AD </a:t>
            </a:r>
            <a:r>
              <a:rPr lang="en-US" altLang="en-US" kern="1200" dirty="0" smtClean="0">
                <a:solidFill>
                  <a:schemeClr val="tx1"/>
                </a:solidFill>
              </a:rPr>
              <a:t>Late </a:t>
            </a:r>
            <a:r>
              <a:rPr lang="en-US" altLang="en-US" kern="1200" dirty="0">
                <a:solidFill>
                  <a:schemeClr val="tx1"/>
                </a:solidFill>
              </a:rPr>
              <a:t>Stage</a:t>
            </a:r>
            <a:endParaRPr lang="en-US" dirty="0">
              <a:solidFill>
                <a:schemeClr val="tx1"/>
              </a:solidFill>
            </a:endParaRPr>
          </a:p>
        </p:txBody>
      </p:sp>
      <p:sp>
        <p:nvSpPr>
          <p:cNvPr id="20483" name="Content Placeholder 2"/>
          <p:cNvSpPr>
            <a:spLocks noGrp="1"/>
          </p:cNvSpPr>
          <p:nvPr>
            <p:ph idx="1"/>
          </p:nvPr>
        </p:nvSpPr>
        <p:spPr/>
        <p:txBody>
          <a:bodyPr/>
          <a:lstStyle/>
          <a:p>
            <a:r>
              <a:rPr lang="en-US" altLang="en-US" smtClean="0"/>
              <a:t>Loss of verbal articulation</a:t>
            </a:r>
          </a:p>
          <a:p>
            <a:r>
              <a:rPr lang="en-US" altLang="en-US" smtClean="0"/>
              <a:t>Loss of ambulation</a:t>
            </a:r>
          </a:p>
          <a:p>
            <a:r>
              <a:rPr lang="en-US" altLang="en-US" smtClean="0"/>
              <a:t>Bowel and bladder incontinence</a:t>
            </a:r>
          </a:p>
          <a:p>
            <a:r>
              <a:rPr lang="en-US" altLang="en-US" smtClean="0"/>
              <a:t>Extended sleep patterns</a:t>
            </a:r>
          </a:p>
          <a:p>
            <a:r>
              <a:rPr lang="en-US" altLang="en-US" smtClean="0"/>
              <a:t>Unresponsive to most stimuli</a:t>
            </a:r>
            <a:endParaRPr lang="en-US" altLang="en-US" b="1" u="sng" smtClean="0"/>
          </a:p>
          <a:p>
            <a:r>
              <a:rPr lang="en-US" altLang="en-US" smtClean="0"/>
              <a:t>Quadriplegia in Flexion</a:t>
            </a: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620000" y="4953000"/>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48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48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48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4"/>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69746" fill="hold"/>
                                        <p:tgtEl>
                                          <p:spTgt spid="4"/>
                                        </p:tgtEl>
                                      </p:cBhvr>
                                    </p:cmd>
                                  </p:childTnLst>
                                </p:cTn>
                              </p:par>
                            </p:childTnLst>
                          </p:cTn>
                        </p:par>
                      </p:childTnLst>
                    </p:cTn>
                  </p:par>
                </p:childTnLst>
              </p:cTn>
              <p:nextCondLst>
                <p:cond evt="onClick" delay="0">
                  <p:tgtEl>
                    <p:spTgt spid="4"/>
                  </p:tgtEl>
                </p:cond>
              </p:nextCondLst>
            </p:seq>
            <p:audio>
              <p:cMediaNode vol="80000">
                <p:cTn id="32" fill="hold" display="0">
                  <p:stCondLst>
                    <p:cond delay="indefinite"/>
                  </p:stCondLst>
                  <p:endCondLst>
                    <p:cond evt="onStopAudio" delay="0">
                      <p:tgtEl>
                        <p:sldTgt/>
                      </p:tgtEl>
                    </p:cond>
                  </p:endCondLst>
                </p:cTn>
                <p:tgtEl>
                  <p:spTgt spid="4"/>
                </p:tgtEl>
              </p:cMediaNode>
            </p:audio>
          </p:childTnLst>
        </p:cTn>
      </p:par>
    </p:tnLst>
    <p:bldLst>
      <p:bldP spid="2048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descr="Large confetti"/>
          <p:cNvSpPr>
            <a:spLocks noGrp="1"/>
          </p:cNvSpPr>
          <p:nvPr>
            <p:ph type="title"/>
          </p:nvPr>
        </p:nvSpPr>
        <p:spPr/>
        <p:txBody>
          <a:bodyPr/>
          <a:lstStyle/>
          <a:p>
            <a:endParaRPr lang="en-US" altLang="en-US" smtClean="0"/>
          </a:p>
        </p:txBody>
      </p:sp>
      <p:pic>
        <p:nvPicPr>
          <p:cNvPr id="21507" name="Picture 2" descr="Clinical features (For&#10;Alzheimerâs type)&#10;â¢ Personality changes: lack of interest in&#10;day-to-day activities, easy mental&#10;fat..."/>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1074738" y="293688"/>
            <a:ext cx="7931150" cy="5954712"/>
          </a:xfrm>
          <a:noFill/>
        </p:spPr>
      </p:pic>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096000" y="228600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1619"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Alzheimer Dis.</a:t>
            </a:r>
            <a:endParaRPr lang="en-US" dirty="0"/>
          </a:p>
        </p:txBody>
      </p:sp>
      <p:sp>
        <p:nvSpPr>
          <p:cNvPr id="3" name="Content Placeholder 2"/>
          <p:cNvSpPr>
            <a:spLocks noGrp="1"/>
          </p:cNvSpPr>
          <p:nvPr>
            <p:ph idx="1"/>
          </p:nvPr>
        </p:nvSpPr>
        <p:spPr/>
        <p:txBody>
          <a:bodyPr/>
          <a:lstStyle/>
          <a:p>
            <a:r>
              <a:rPr lang="en-US" dirty="0" smtClean="0"/>
              <a:t>Imaging : </a:t>
            </a:r>
            <a:r>
              <a:rPr lang="en-US" dirty="0" err="1" smtClean="0"/>
              <a:t>Ventromegally</a:t>
            </a:r>
            <a:r>
              <a:rPr lang="en-US" dirty="0" smtClean="0"/>
              <a:t> with atrophy</a:t>
            </a:r>
          </a:p>
          <a:p>
            <a:r>
              <a:rPr lang="en-US" dirty="0" smtClean="0"/>
              <a:t>Pathology :</a:t>
            </a:r>
          </a:p>
          <a:p>
            <a:pPr marL="0" indent="0">
              <a:buNone/>
            </a:pPr>
            <a:r>
              <a:rPr lang="en-US" dirty="0"/>
              <a:t>	</a:t>
            </a:r>
            <a:r>
              <a:rPr lang="en-US" dirty="0" smtClean="0"/>
              <a:t>Cortical Atrophy</a:t>
            </a:r>
          </a:p>
          <a:p>
            <a:pPr marL="0" indent="0">
              <a:buNone/>
            </a:pPr>
            <a:r>
              <a:rPr lang="en-US" dirty="0"/>
              <a:t>	</a:t>
            </a:r>
            <a:r>
              <a:rPr lang="en-US" dirty="0" smtClean="0"/>
              <a:t>Senile plaques</a:t>
            </a:r>
          </a:p>
          <a:p>
            <a:pPr marL="0" indent="0">
              <a:buNone/>
            </a:pPr>
            <a:r>
              <a:rPr lang="en-US" dirty="0"/>
              <a:t>	</a:t>
            </a:r>
            <a:r>
              <a:rPr lang="en-US" dirty="0" smtClean="0"/>
              <a:t>Neurofibrillary Tangles</a:t>
            </a:r>
          </a:p>
          <a:p>
            <a:pPr>
              <a:buFont typeface="Arial" panose="020B0604020202020204" pitchFamily="34" charset="0"/>
              <a:buChar char="•"/>
            </a:pPr>
            <a:r>
              <a:rPr lang="en-US" dirty="0" smtClean="0"/>
              <a:t>Biochemistry </a:t>
            </a:r>
            <a:endParaRPr lang="en-US"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162800" y="4800600"/>
            <a:ext cx="487363" cy="487363"/>
          </a:xfrm>
          <a:prstGeom prst="rect">
            <a:avLst/>
          </a:prstGeom>
        </p:spPr>
      </p:pic>
    </p:spTree>
    <p:extLst>
      <p:ext uri="{BB962C8B-B14F-4D97-AF65-F5344CB8AC3E}">
        <p14:creationId xmlns:p14="http://schemas.microsoft.com/office/powerpoint/2010/main" val="11492696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4343"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a:t>
            </a:r>
            <a:endParaRPr lang="en-US" dirty="0"/>
          </a:p>
        </p:txBody>
      </p:sp>
      <p:sp>
        <p:nvSpPr>
          <p:cNvPr id="3" name="Content Placeholder 2"/>
          <p:cNvSpPr>
            <a:spLocks noGrp="1"/>
          </p:cNvSpPr>
          <p:nvPr>
            <p:ph idx="1"/>
          </p:nvPr>
        </p:nvSpPr>
        <p:spPr/>
        <p:txBody>
          <a:bodyPr/>
          <a:lstStyle/>
          <a:p>
            <a:r>
              <a:rPr lang="en-US" dirty="0" smtClean="0"/>
              <a:t>Health</a:t>
            </a:r>
          </a:p>
          <a:p>
            <a:r>
              <a:rPr lang="en-US" dirty="0" smtClean="0"/>
              <a:t>Drugs :</a:t>
            </a:r>
          </a:p>
          <a:p>
            <a:pPr marL="0" indent="0">
              <a:buNone/>
            </a:pPr>
            <a:r>
              <a:rPr lang="en-US" dirty="0"/>
              <a:t>	</a:t>
            </a:r>
            <a:r>
              <a:rPr lang="en-US" dirty="0" err="1" smtClean="0"/>
              <a:t>Memantine</a:t>
            </a:r>
            <a:endParaRPr lang="en-US" dirty="0" smtClean="0"/>
          </a:p>
          <a:p>
            <a:pPr marL="0" indent="0">
              <a:buNone/>
            </a:pPr>
            <a:r>
              <a:rPr lang="en-US" dirty="0"/>
              <a:t>	</a:t>
            </a:r>
            <a:r>
              <a:rPr lang="en-US" dirty="0" smtClean="0"/>
              <a:t>Donepezil</a:t>
            </a:r>
          </a:p>
          <a:p>
            <a:pPr marL="0" indent="0">
              <a:buNone/>
            </a:pPr>
            <a:r>
              <a:rPr lang="en-US" dirty="0"/>
              <a:t>	</a:t>
            </a:r>
            <a:r>
              <a:rPr lang="en-US" dirty="0" err="1" smtClean="0"/>
              <a:t>Rivastigmine</a:t>
            </a:r>
            <a:endParaRPr lang="en-US" dirty="0" smtClean="0"/>
          </a:p>
          <a:p>
            <a:pPr marL="0" indent="0">
              <a:buNone/>
            </a:pPr>
            <a:r>
              <a:rPr lang="en-US" dirty="0"/>
              <a:t>	</a:t>
            </a:r>
            <a:r>
              <a:rPr lang="en-US" dirty="0" err="1" smtClean="0"/>
              <a:t>Galantamine</a:t>
            </a:r>
            <a:endParaRPr lang="en-US"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543800" y="4495800"/>
            <a:ext cx="487363" cy="487363"/>
          </a:xfrm>
          <a:prstGeom prst="rect">
            <a:avLst/>
          </a:prstGeom>
        </p:spPr>
      </p:pic>
    </p:spTree>
    <p:extLst>
      <p:ext uri="{BB962C8B-B14F-4D97-AF65-F5344CB8AC3E}">
        <p14:creationId xmlns:p14="http://schemas.microsoft.com/office/powerpoint/2010/main" val="15611620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9309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descr="Large confetti"/>
          <p:cNvSpPr>
            <a:spLocks noGrp="1" noChangeArrowheads="1"/>
          </p:cNvSpPr>
          <p:nvPr>
            <p:ph type="title"/>
          </p:nvPr>
        </p:nvSpPr>
        <p:spPr/>
        <p:txBody>
          <a:bodyPr/>
          <a:lstStyle/>
          <a:p>
            <a:pPr eaLnBrk="1" hangingPunct="1"/>
            <a:r>
              <a:rPr lang="en-US" altLang="en-US" smtClean="0"/>
              <a:t>Dementia with Lewy Bodies</a:t>
            </a:r>
          </a:p>
        </p:txBody>
      </p:sp>
      <p:sp>
        <p:nvSpPr>
          <p:cNvPr id="26627" name="Rectangle 3"/>
          <p:cNvSpPr>
            <a:spLocks noGrp="1" noChangeArrowheads="1"/>
          </p:cNvSpPr>
          <p:nvPr>
            <p:ph type="body" idx="1"/>
          </p:nvPr>
        </p:nvSpPr>
        <p:spPr/>
        <p:txBody>
          <a:bodyPr/>
          <a:lstStyle/>
          <a:p>
            <a:pPr eaLnBrk="1" hangingPunct="1"/>
            <a:r>
              <a:rPr lang="en-US" altLang="en-US" sz="2800" b="1" dirty="0" smtClean="0"/>
              <a:t>Cortical </a:t>
            </a:r>
            <a:r>
              <a:rPr lang="en-US" altLang="en-US" sz="2800" b="1" dirty="0" err="1" smtClean="0"/>
              <a:t>Lewy</a:t>
            </a:r>
            <a:r>
              <a:rPr lang="en-US" altLang="en-US" sz="2800" b="1" dirty="0" smtClean="0"/>
              <a:t> Bodies on pathology</a:t>
            </a:r>
          </a:p>
          <a:p>
            <a:pPr eaLnBrk="1" hangingPunct="1"/>
            <a:r>
              <a:rPr lang="en-US" altLang="en-US" sz="2800" b="1" dirty="0" smtClean="0"/>
              <a:t>10</a:t>
            </a:r>
            <a:r>
              <a:rPr lang="en-US" altLang="en-US" sz="2800" b="1" dirty="0" smtClean="0">
                <a:cs typeface="Times New Roman" panose="02020603050405020304" pitchFamily="18" charset="0"/>
              </a:rPr>
              <a:t>–</a:t>
            </a:r>
            <a:r>
              <a:rPr lang="en-US" altLang="en-US" sz="2800" b="1" dirty="0" smtClean="0"/>
              <a:t>20% of dementias</a:t>
            </a:r>
          </a:p>
          <a:p>
            <a:pPr eaLnBrk="1" hangingPunct="1"/>
            <a:r>
              <a:rPr lang="en-US" altLang="en-US" sz="2800" b="1" dirty="0" smtClean="0"/>
              <a:t>Compare to PD: </a:t>
            </a:r>
            <a:r>
              <a:rPr lang="en-US" altLang="en-US" sz="2800" b="1" dirty="0" err="1" smtClean="0"/>
              <a:t>Lewy</a:t>
            </a:r>
            <a:r>
              <a:rPr lang="en-US" altLang="en-US" sz="2800" b="1" dirty="0" smtClean="0"/>
              <a:t> Bodies in substantia </a:t>
            </a:r>
            <a:r>
              <a:rPr lang="en-US" altLang="en-US" sz="2800" b="1" dirty="0" err="1" smtClean="0"/>
              <a:t>nigra</a:t>
            </a:r>
            <a:endParaRPr lang="en-US" altLang="en-US" sz="2800" b="1" dirty="0" smtClean="0"/>
          </a:p>
          <a:p>
            <a:pPr eaLnBrk="1" hangingPunct="1"/>
            <a:r>
              <a:rPr lang="en-US" altLang="en-US" sz="2800" b="1" dirty="0" smtClean="0"/>
              <a:t>Overlap with AD and PD</a:t>
            </a:r>
          </a:p>
          <a:p>
            <a:pPr eaLnBrk="1" hangingPunct="1"/>
            <a:r>
              <a:rPr lang="en-US" altLang="en-US" sz="2800" b="1" dirty="0" smtClean="0"/>
              <a:t>40% patients with AD have LBs on pathology</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315200" y="502920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6333"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descr="Large confetti"/>
          <p:cNvSpPr>
            <a:spLocks noGrp="1" noChangeArrowheads="1"/>
          </p:cNvSpPr>
          <p:nvPr>
            <p:ph type="title"/>
          </p:nvPr>
        </p:nvSpPr>
        <p:spPr/>
        <p:txBody>
          <a:bodyPr/>
          <a:lstStyle/>
          <a:p>
            <a:pPr eaLnBrk="1" hangingPunct="1"/>
            <a:r>
              <a:rPr lang="en-US" altLang="en-US" smtClean="0"/>
              <a:t>Dementia with Lewy Bodies</a:t>
            </a:r>
          </a:p>
        </p:txBody>
      </p:sp>
      <p:sp>
        <p:nvSpPr>
          <p:cNvPr id="27651" name="Rectangle 3"/>
          <p:cNvSpPr>
            <a:spLocks noGrp="1" noChangeArrowheads="1"/>
          </p:cNvSpPr>
          <p:nvPr>
            <p:ph type="body" idx="1"/>
          </p:nvPr>
        </p:nvSpPr>
        <p:spPr/>
        <p:txBody>
          <a:bodyPr/>
          <a:lstStyle/>
          <a:p>
            <a:pPr eaLnBrk="1" hangingPunct="1"/>
            <a:r>
              <a:rPr lang="en-US" altLang="en-US" b="1" smtClean="0"/>
              <a:t>Visual hallucinations (early)</a:t>
            </a:r>
          </a:p>
          <a:p>
            <a:pPr eaLnBrk="1" hangingPunct="1"/>
            <a:r>
              <a:rPr lang="en-US" altLang="en-US" b="1" smtClean="0"/>
              <a:t>Parkinsonism</a:t>
            </a:r>
          </a:p>
          <a:p>
            <a:pPr eaLnBrk="1" hangingPunct="1"/>
            <a:r>
              <a:rPr lang="en-US" altLang="en-US" b="1" smtClean="0"/>
              <a:t>Cognitive fluctuations</a:t>
            </a:r>
          </a:p>
          <a:p>
            <a:pPr eaLnBrk="1" hangingPunct="1"/>
            <a:r>
              <a:rPr lang="en-US" altLang="en-US" b="1" smtClean="0"/>
              <a:t>Dysautonomia</a:t>
            </a:r>
          </a:p>
          <a:p>
            <a:pPr eaLnBrk="1" hangingPunct="1"/>
            <a:r>
              <a:rPr lang="en-US" altLang="en-US" b="1" smtClean="0"/>
              <a:t>Sleep disorders </a:t>
            </a:r>
          </a:p>
          <a:p>
            <a:pPr eaLnBrk="1" hangingPunct="1"/>
            <a:r>
              <a:rPr lang="en-US" altLang="en-US" b="1" smtClean="0"/>
              <a:t>Neuroleptic sensitivity</a:t>
            </a:r>
          </a:p>
          <a:p>
            <a:pPr eaLnBrk="1" hangingPunct="1"/>
            <a:r>
              <a:rPr lang="en-US" altLang="en-US" b="1" smtClean="0"/>
              <a:t>Memory changes later in course</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459821" y="411480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110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descr="Large confetti"/>
          <p:cNvSpPr>
            <a:spLocks noGrp="1" noChangeArrowheads="1"/>
          </p:cNvSpPr>
          <p:nvPr>
            <p:ph type="title"/>
          </p:nvPr>
        </p:nvSpPr>
        <p:spPr/>
        <p:txBody>
          <a:bodyPr/>
          <a:lstStyle/>
          <a:p>
            <a:pPr eaLnBrk="1" hangingPunct="1"/>
            <a:r>
              <a:rPr lang="en-US" altLang="en-US" smtClean="0"/>
              <a:t>Dementia with Lewy Bodies</a:t>
            </a:r>
          </a:p>
        </p:txBody>
      </p:sp>
      <p:sp>
        <p:nvSpPr>
          <p:cNvPr id="28675" name="Rectangle 3"/>
          <p:cNvSpPr>
            <a:spLocks noGrp="1" noChangeArrowheads="1"/>
          </p:cNvSpPr>
          <p:nvPr>
            <p:ph type="body" idx="1"/>
          </p:nvPr>
        </p:nvSpPr>
        <p:spPr/>
        <p:txBody>
          <a:bodyPr/>
          <a:lstStyle/>
          <a:p>
            <a:pPr eaLnBrk="1" hangingPunct="1"/>
            <a:r>
              <a:rPr lang="en-US" altLang="en-US" b="1" smtClean="0"/>
              <a:t>Visual hallucinations</a:t>
            </a:r>
          </a:p>
          <a:p>
            <a:pPr lvl="1" eaLnBrk="1" hangingPunct="1"/>
            <a:r>
              <a:rPr lang="en-US" altLang="en-US" b="1" smtClean="0"/>
              <a:t>2/3 of patients with DLB</a:t>
            </a:r>
          </a:p>
          <a:p>
            <a:pPr lvl="1" eaLnBrk="1" hangingPunct="1"/>
            <a:r>
              <a:rPr lang="en-US" altLang="en-US" b="1" smtClean="0"/>
              <a:t>Rare in AD</a:t>
            </a:r>
          </a:p>
          <a:p>
            <a:pPr lvl="1" eaLnBrk="1" hangingPunct="1"/>
            <a:r>
              <a:rPr lang="en-US" altLang="en-US" b="1" smtClean="0"/>
              <a:t>May precede other symptoms of DLB</a:t>
            </a:r>
          </a:p>
          <a:p>
            <a:pPr lvl="1" eaLnBrk="1" hangingPunct="1"/>
            <a:r>
              <a:rPr lang="en-US" altLang="en-US" b="1" smtClean="0"/>
              <a:t>Psychosis, paranoia and other psychiatric manifestations early in course</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467600" y="4800600"/>
            <a:ext cx="487363" cy="487363"/>
          </a:xfrm>
          <a:prstGeom prst="rect">
            <a:avLst/>
          </a:prstGeom>
        </p:spPr>
      </p:pic>
    </p:spTree>
    <p:extLst>
      <p:ext uri="{BB962C8B-B14F-4D97-AF65-F5344CB8AC3E}">
        <p14:creationId xmlns:p14="http://schemas.microsoft.com/office/powerpoint/2010/main" val="13425404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5721"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descr="Large confetti"/>
          <p:cNvSpPr>
            <a:spLocks noGrp="1" noChangeArrowheads="1"/>
          </p:cNvSpPr>
          <p:nvPr>
            <p:ph type="title"/>
          </p:nvPr>
        </p:nvSpPr>
        <p:spPr/>
        <p:txBody>
          <a:bodyPr/>
          <a:lstStyle/>
          <a:p>
            <a:pPr eaLnBrk="1" hangingPunct="1"/>
            <a:r>
              <a:rPr lang="en-US" altLang="en-US" smtClean="0"/>
              <a:t>Dementia with Lewy Bodies</a:t>
            </a:r>
          </a:p>
        </p:txBody>
      </p:sp>
      <p:sp>
        <p:nvSpPr>
          <p:cNvPr id="29699" name="Rectangle 3"/>
          <p:cNvSpPr>
            <a:spLocks noGrp="1" noChangeArrowheads="1"/>
          </p:cNvSpPr>
          <p:nvPr>
            <p:ph type="body" idx="1"/>
          </p:nvPr>
        </p:nvSpPr>
        <p:spPr/>
        <p:txBody>
          <a:bodyPr/>
          <a:lstStyle/>
          <a:p>
            <a:pPr eaLnBrk="1" hangingPunct="1"/>
            <a:r>
              <a:rPr lang="en-US" altLang="en-US" b="1" smtClean="0"/>
              <a:t>Cognitive Fluctuations</a:t>
            </a:r>
          </a:p>
          <a:p>
            <a:pPr lvl="1" eaLnBrk="1" hangingPunct="1"/>
            <a:r>
              <a:rPr lang="en-US" altLang="en-US" b="1" smtClean="0"/>
              <a:t>60</a:t>
            </a:r>
            <a:r>
              <a:rPr lang="en-US" altLang="en-US" b="1" smtClean="0">
                <a:cs typeface="Times New Roman" panose="02020603050405020304" pitchFamily="18" charset="0"/>
              </a:rPr>
              <a:t>–</a:t>
            </a:r>
            <a:r>
              <a:rPr lang="en-US" altLang="en-US" b="1" smtClean="0"/>
              <a:t>80%</a:t>
            </a:r>
          </a:p>
          <a:p>
            <a:pPr lvl="1" eaLnBrk="1" hangingPunct="1"/>
            <a:r>
              <a:rPr lang="en-US" altLang="en-US" b="1" smtClean="0"/>
              <a:t>Episodic</a:t>
            </a:r>
          </a:p>
          <a:p>
            <a:pPr lvl="1" eaLnBrk="1" hangingPunct="1"/>
            <a:r>
              <a:rPr lang="en-US" altLang="en-US" b="1" smtClean="0"/>
              <a:t>Loss of consciousness, staring spells, more confused or delirious like behavior</a:t>
            </a:r>
          </a:p>
          <a:p>
            <a:pPr lvl="1" eaLnBrk="1" hangingPunct="1"/>
            <a:r>
              <a:rPr lang="en-US" altLang="en-US" b="1" smtClean="0"/>
              <a:t>Days of long naps</a:t>
            </a:r>
          </a:p>
          <a:p>
            <a:pPr lvl="1" eaLnBrk="1" hangingPunct="1"/>
            <a:r>
              <a:rPr lang="en-US" altLang="en-US" b="1" smtClean="0"/>
              <a:t>Significant impact on functional status</a:t>
            </a:r>
          </a:p>
          <a:p>
            <a:pPr lvl="1" eaLnBrk="1" hangingPunct="1">
              <a:buFont typeface="Wingdings" panose="05000000000000000000" pitchFamily="2" charset="2"/>
              <a:buNone/>
            </a:pPr>
            <a:endParaRPr lang="en-US" altLang="en-US" b="1" smtClean="0"/>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467600" y="5257800"/>
            <a:ext cx="487363" cy="487363"/>
          </a:xfrm>
          <a:prstGeom prst="rect">
            <a:avLst/>
          </a:prstGeom>
        </p:spPr>
      </p:pic>
    </p:spTree>
    <p:extLst>
      <p:ext uri="{BB962C8B-B14F-4D97-AF65-F5344CB8AC3E}">
        <p14:creationId xmlns:p14="http://schemas.microsoft.com/office/powerpoint/2010/main" val="32833538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073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descr="Large confetti"/>
          <p:cNvSpPr>
            <a:spLocks noGrp="1" noChangeArrowheads="1"/>
          </p:cNvSpPr>
          <p:nvPr>
            <p:ph type="title"/>
          </p:nvPr>
        </p:nvSpPr>
        <p:spPr/>
        <p:txBody>
          <a:bodyPr/>
          <a:lstStyle/>
          <a:p>
            <a:pPr eaLnBrk="1" hangingPunct="1"/>
            <a:r>
              <a:rPr lang="en-US" altLang="en-US" smtClean="0"/>
              <a:t>Dementia with Lewy Bodies</a:t>
            </a:r>
          </a:p>
        </p:txBody>
      </p:sp>
      <p:sp>
        <p:nvSpPr>
          <p:cNvPr id="30723" name="Rectangle 3"/>
          <p:cNvSpPr>
            <a:spLocks noGrp="1" noChangeArrowheads="1"/>
          </p:cNvSpPr>
          <p:nvPr>
            <p:ph type="body" idx="1"/>
          </p:nvPr>
        </p:nvSpPr>
        <p:spPr/>
        <p:txBody>
          <a:bodyPr/>
          <a:lstStyle/>
          <a:p>
            <a:pPr eaLnBrk="1" hangingPunct="1"/>
            <a:r>
              <a:rPr lang="en-US" altLang="en-US" b="1" smtClean="0"/>
              <a:t>Parkinsonism</a:t>
            </a:r>
          </a:p>
          <a:p>
            <a:pPr lvl="1" eaLnBrk="1" hangingPunct="1"/>
            <a:r>
              <a:rPr lang="en-US" altLang="en-US" b="1" smtClean="0"/>
              <a:t>70</a:t>
            </a:r>
            <a:r>
              <a:rPr lang="en-US" altLang="en-US" b="1" smtClean="0">
                <a:cs typeface="Times New Roman" panose="02020603050405020304" pitchFamily="18" charset="0"/>
              </a:rPr>
              <a:t>–</a:t>
            </a:r>
            <a:r>
              <a:rPr lang="en-US" altLang="en-US" b="1" smtClean="0"/>
              <a:t>90%</a:t>
            </a:r>
          </a:p>
          <a:p>
            <a:pPr lvl="1" eaLnBrk="1" hangingPunct="1"/>
            <a:r>
              <a:rPr lang="en-US" altLang="en-US" b="1" smtClean="0"/>
              <a:t>More bilateral and symmetric than with PD</a:t>
            </a:r>
          </a:p>
          <a:p>
            <a:pPr lvl="1" eaLnBrk="1" hangingPunct="1"/>
            <a:r>
              <a:rPr lang="en-US" altLang="en-US" b="1" smtClean="0"/>
              <a:t>Tremor less common</a:t>
            </a:r>
          </a:p>
          <a:p>
            <a:pPr lvl="1" eaLnBrk="1" hangingPunct="1"/>
            <a:r>
              <a:rPr lang="en-US" altLang="en-US" b="1" smtClean="0"/>
              <a:t>Bradykinesia, rigidity, gait changes</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934200" y="4876800"/>
            <a:ext cx="487363" cy="487363"/>
          </a:xfrm>
          <a:prstGeom prst="rect">
            <a:avLst/>
          </a:prstGeom>
        </p:spPr>
      </p:pic>
    </p:spTree>
    <p:extLst>
      <p:ext uri="{BB962C8B-B14F-4D97-AF65-F5344CB8AC3E}">
        <p14:creationId xmlns:p14="http://schemas.microsoft.com/office/powerpoint/2010/main" val="26291212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8623"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descr="Large confetti"/>
          <p:cNvSpPr>
            <a:spLocks noGrp="1" noChangeArrowheads="1"/>
          </p:cNvSpPr>
          <p:nvPr>
            <p:ph type="title"/>
          </p:nvPr>
        </p:nvSpPr>
        <p:spPr/>
        <p:txBody>
          <a:bodyPr/>
          <a:lstStyle/>
          <a:p>
            <a:pPr eaLnBrk="1" hangingPunct="1"/>
            <a:r>
              <a:rPr lang="en-US" altLang="en-US" smtClean="0"/>
              <a:t>Dementia with Lewy Bodies</a:t>
            </a:r>
          </a:p>
        </p:txBody>
      </p:sp>
      <p:sp>
        <p:nvSpPr>
          <p:cNvPr id="31747" name="Rectangle 3"/>
          <p:cNvSpPr>
            <a:spLocks noGrp="1" noChangeArrowheads="1"/>
          </p:cNvSpPr>
          <p:nvPr>
            <p:ph type="body" idx="1"/>
          </p:nvPr>
        </p:nvSpPr>
        <p:spPr/>
        <p:txBody>
          <a:bodyPr/>
          <a:lstStyle/>
          <a:p>
            <a:pPr eaLnBrk="1" hangingPunct="1"/>
            <a:r>
              <a:rPr lang="en-US" altLang="en-US" b="1" smtClean="0"/>
              <a:t>Sleep disorders</a:t>
            </a:r>
          </a:p>
          <a:p>
            <a:pPr lvl="1" eaLnBrk="1" hangingPunct="1"/>
            <a:r>
              <a:rPr lang="en-US" altLang="en-US" b="1" smtClean="0"/>
              <a:t>REM sleep behavior disorder/parasomnia</a:t>
            </a:r>
          </a:p>
          <a:p>
            <a:pPr lvl="1" eaLnBrk="1" hangingPunct="1"/>
            <a:r>
              <a:rPr lang="en-US" altLang="en-US" b="1" smtClean="0"/>
              <a:t>Acting out of dreams:  REM dreams without usual muscle atonia</a:t>
            </a:r>
          </a:p>
          <a:p>
            <a:pPr lvl="1" eaLnBrk="1" hangingPunct="1"/>
            <a:r>
              <a:rPr lang="en-US" altLang="en-US" b="1" smtClean="0"/>
              <a:t>85% of patients with DLB</a:t>
            </a:r>
          </a:p>
          <a:p>
            <a:pPr lvl="1" eaLnBrk="1" hangingPunct="1"/>
            <a:r>
              <a:rPr lang="en-US" altLang="en-US" b="1" smtClean="0"/>
              <a:t>May precede other symptoms by years</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086600" y="5181600"/>
            <a:ext cx="487363" cy="487363"/>
          </a:xfrm>
          <a:prstGeom prst="rect">
            <a:avLst/>
          </a:prstGeom>
        </p:spPr>
      </p:pic>
    </p:spTree>
    <p:extLst>
      <p:ext uri="{BB962C8B-B14F-4D97-AF65-F5344CB8AC3E}">
        <p14:creationId xmlns:p14="http://schemas.microsoft.com/office/powerpoint/2010/main" val="37372758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5682"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descr="Large confetti"/>
          <p:cNvSpPr>
            <a:spLocks noGrp="1" noChangeArrowheads="1"/>
          </p:cNvSpPr>
          <p:nvPr>
            <p:ph type="title"/>
          </p:nvPr>
        </p:nvSpPr>
        <p:spPr/>
        <p:txBody>
          <a:bodyPr/>
          <a:lstStyle/>
          <a:p>
            <a:pPr eaLnBrk="1" hangingPunct="1"/>
            <a:r>
              <a:rPr lang="en-US" altLang="en-US" smtClean="0"/>
              <a:t>Vascular Dementia</a:t>
            </a:r>
          </a:p>
        </p:txBody>
      </p:sp>
      <p:sp>
        <p:nvSpPr>
          <p:cNvPr id="22531" name="Rectangle 3"/>
          <p:cNvSpPr>
            <a:spLocks noGrp="1" noChangeArrowheads="1"/>
          </p:cNvSpPr>
          <p:nvPr>
            <p:ph type="body" idx="1"/>
          </p:nvPr>
        </p:nvSpPr>
        <p:spPr/>
        <p:txBody>
          <a:bodyPr/>
          <a:lstStyle/>
          <a:p>
            <a:pPr eaLnBrk="1" hangingPunct="1"/>
            <a:r>
              <a:rPr lang="en-US" altLang="en-US" sz="2800" b="1" smtClean="0"/>
              <a:t>Onset of cognitive deficits associated with a stroke (but often no clear hx of CVA but multiple small, undiagnosed CVAs)</a:t>
            </a:r>
          </a:p>
          <a:p>
            <a:pPr eaLnBrk="1" hangingPunct="1"/>
            <a:r>
              <a:rPr lang="en-US" altLang="en-US" sz="2800" b="1" smtClean="0"/>
              <a:t>Abrupt onset of signs with stepwise deterioration</a:t>
            </a:r>
          </a:p>
          <a:p>
            <a:pPr eaLnBrk="1" hangingPunct="1"/>
            <a:r>
              <a:rPr lang="en-US" altLang="en-US" sz="2800" b="1" smtClean="0"/>
              <a:t>Findings on neurological examination</a:t>
            </a:r>
          </a:p>
          <a:p>
            <a:pPr eaLnBrk="1" hangingPunct="1"/>
            <a:r>
              <a:rPr lang="en-US" altLang="en-US" sz="2800" b="1" smtClean="0"/>
              <a:t>Infarcts on cerebral imaging (but ct/mri findings often have no clear relationship)</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696200" y="5410200"/>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53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53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53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3"/>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60040" fill="hold"/>
                                        <p:tgtEl>
                                          <p:spTgt spid="3"/>
                                        </p:tgtEl>
                                      </p:cBhvr>
                                    </p:cmd>
                                  </p:childTnLst>
                                </p:cTn>
                              </p:par>
                            </p:childTnLst>
                          </p:cTn>
                        </p:par>
                      </p:childTnLst>
                    </p:cTn>
                  </p:par>
                </p:childTnLst>
              </p:cTn>
              <p:nextCondLst>
                <p:cond evt="onClick" delay="0">
                  <p:tgtEl>
                    <p:spTgt spid="3"/>
                  </p:tgtEl>
                </p:cond>
              </p:nextCondLst>
            </p:seq>
            <p:audio>
              <p:cMediaNode vol="80000">
                <p:cTn id="24" fill="hold" display="0">
                  <p:stCondLst>
                    <p:cond delay="indefinite"/>
                  </p:stCondLst>
                  <p:endCondLst>
                    <p:cond evt="onStopAudio" delay="0">
                      <p:tgtEl>
                        <p:sldTgt/>
                      </p:tgtEl>
                    </p:cond>
                  </p:endCondLst>
                </p:cTn>
                <p:tgtEl>
                  <p:spTgt spid="3"/>
                </p:tgtEl>
              </p:cMediaNode>
            </p:audio>
          </p:childTnLst>
        </p:cTn>
      </p:par>
    </p:tnLst>
    <p:bldLst>
      <p:bldP spid="22531"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descr="Large confetti"/>
          <p:cNvSpPr>
            <a:spLocks noGrp="1" noChangeArrowheads="1"/>
          </p:cNvSpPr>
          <p:nvPr>
            <p:ph type="title"/>
          </p:nvPr>
        </p:nvSpPr>
        <p:spPr/>
        <p:txBody>
          <a:bodyPr/>
          <a:lstStyle/>
          <a:p>
            <a:pPr eaLnBrk="1" hangingPunct="1"/>
            <a:r>
              <a:rPr lang="en-US" altLang="en-US" smtClean="0"/>
              <a:t>Overlap</a:t>
            </a:r>
          </a:p>
        </p:txBody>
      </p:sp>
      <p:sp>
        <p:nvSpPr>
          <p:cNvPr id="23555" name="Rectangle 3"/>
          <p:cNvSpPr>
            <a:spLocks noGrp="1" noChangeArrowheads="1"/>
          </p:cNvSpPr>
          <p:nvPr>
            <p:ph type="body" idx="1"/>
          </p:nvPr>
        </p:nvSpPr>
        <p:spPr/>
        <p:txBody>
          <a:bodyPr/>
          <a:lstStyle/>
          <a:p>
            <a:pPr eaLnBrk="1" hangingPunct="1"/>
            <a:r>
              <a:rPr lang="en-US" altLang="en-US" sz="2800" b="1" smtClean="0"/>
              <a:t>Most patients previously categorized as either Alzheimer’s type or vascular type dementias probably have BOTH</a:t>
            </a:r>
          </a:p>
          <a:p>
            <a:pPr eaLnBrk="1" hangingPunct="1"/>
            <a:r>
              <a:rPr lang="en-US" altLang="en-US" sz="2800" b="1" smtClean="0"/>
              <a:t>Likelihood of AD and vascular disease significantly increases with age, therefore likelihood of both does as well</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705600" y="5029200"/>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55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1" presetClass="mediacall" presetSubtype="0" fill="hold" nodeType="clickEffect">
                                  <p:stCondLst>
                                    <p:cond delay="0"/>
                                  </p:stCondLst>
                                  <p:childTnLst>
                                    <p:cmd type="call" cmd="playFrom(0.0)">
                                      <p:cBhvr>
                                        <p:cTn id="15" dur="45597" fill="hold"/>
                                        <p:tgtEl>
                                          <p:spTgt spid="3"/>
                                        </p:tgtEl>
                                      </p:cBhvr>
                                    </p:cmd>
                                  </p:childTnLst>
                                </p:cTn>
                              </p:par>
                            </p:childTnLst>
                          </p:cTn>
                        </p:par>
                      </p:childTnLst>
                    </p:cTn>
                  </p:par>
                </p:childTnLst>
              </p:cTn>
              <p:nextCondLst>
                <p:cond evt="onClick" delay="0">
                  <p:tgtEl>
                    <p:spTgt spid="3"/>
                  </p:tgtEl>
                </p:cond>
              </p:nextCondLst>
            </p:seq>
            <p:audio>
              <p:cMediaNode vol="80000">
                <p:cTn id="16" fill="hold" display="0">
                  <p:stCondLst>
                    <p:cond delay="indefinite"/>
                  </p:stCondLst>
                  <p:endCondLst>
                    <p:cond evt="onStopAudio" delay="0">
                      <p:tgtEl>
                        <p:sldTgt/>
                      </p:tgtEl>
                    </p:cond>
                  </p:endCondLst>
                </p:cTn>
                <p:tgtEl>
                  <p:spTgt spid="3"/>
                </p:tgtEl>
              </p:cMediaNode>
            </p:audio>
          </p:childTnLst>
        </p:cTn>
      </p:par>
    </p:tnLst>
    <p:bldLst>
      <p:bldP spid="23555"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descr="Large confetti"/>
          <p:cNvSpPr>
            <a:spLocks noGrp="1" noChangeArrowheads="1"/>
          </p:cNvSpPr>
          <p:nvPr>
            <p:ph type="title"/>
          </p:nvPr>
        </p:nvSpPr>
        <p:spPr/>
        <p:txBody>
          <a:bodyPr/>
          <a:lstStyle/>
          <a:p>
            <a:pPr eaLnBrk="1" hangingPunct="1"/>
            <a:r>
              <a:rPr lang="en-US" altLang="en-US" smtClean="0"/>
              <a:t>Dementia with Parkinson’s </a:t>
            </a:r>
          </a:p>
        </p:txBody>
      </p:sp>
      <p:sp>
        <p:nvSpPr>
          <p:cNvPr id="24579" name="Rectangle 3"/>
          <p:cNvSpPr>
            <a:spLocks noGrp="1" noChangeArrowheads="1"/>
          </p:cNvSpPr>
          <p:nvPr>
            <p:ph type="body" idx="1"/>
          </p:nvPr>
        </p:nvSpPr>
        <p:spPr/>
        <p:txBody>
          <a:bodyPr/>
          <a:lstStyle/>
          <a:p>
            <a:pPr eaLnBrk="1" hangingPunct="1">
              <a:lnSpc>
                <a:spcPct val="90000"/>
              </a:lnSpc>
            </a:pPr>
            <a:r>
              <a:rPr lang="en-US" altLang="en-US" b="1" smtClean="0"/>
              <a:t>30% with PD may develop dementia; Risk Factors:</a:t>
            </a:r>
          </a:p>
          <a:p>
            <a:pPr lvl="1" eaLnBrk="1" hangingPunct="1">
              <a:lnSpc>
                <a:spcPct val="90000"/>
              </a:lnSpc>
            </a:pPr>
            <a:r>
              <a:rPr lang="en-US" altLang="en-US" b="1" smtClean="0"/>
              <a:t>Age over 70</a:t>
            </a:r>
          </a:p>
          <a:p>
            <a:pPr lvl="1" eaLnBrk="1" hangingPunct="1">
              <a:lnSpc>
                <a:spcPct val="90000"/>
              </a:lnSpc>
            </a:pPr>
            <a:r>
              <a:rPr lang="en-US" altLang="en-US" b="1" smtClean="0"/>
              <a:t>Depression</a:t>
            </a:r>
          </a:p>
          <a:p>
            <a:pPr lvl="1" eaLnBrk="1" hangingPunct="1">
              <a:lnSpc>
                <a:spcPct val="90000"/>
              </a:lnSpc>
            </a:pPr>
            <a:r>
              <a:rPr lang="en-US" altLang="en-US" b="1" smtClean="0"/>
              <a:t>Confusion/psychosis on levodopa</a:t>
            </a:r>
          </a:p>
          <a:p>
            <a:pPr lvl="1" eaLnBrk="1" hangingPunct="1">
              <a:lnSpc>
                <a:spcPct val="90000"/>
              </a:lnSpc>
            </a:pPr>
            <a:r>
              <a:rPr lang="en-US" altLang="en-US" b="1" smtClean="0"/>
              <a:t>Facial masking upon presentation</a:t>
            </a:r>
          </a:p>
          <a:p>
            <a:pPr eaLnBrk="1" hangingPunct="1">
              <a:lnSpc>
                <a:spcPct val="90000"/>
              </a:lnSpc>
            </a:pPr>
            <a:r>
              <a:rPr lang="en-US" altLang="en-US" b="1" smtClean="0"/>
              <a:t>Hallucinations and delusions</a:t>
            </a:r>
          </a:p>
          <a:p>
            <a:pPr lvl="1" eaLnBrk="1" hangingPunct="1">
              <a:lnSpc>
                <a:spcPct val="90000"/>
              </a:lnSpc>
            </a:pPr>
            <a:r>
              <a:rPr lang="en-US" altLang="en-US" b="1" smtClean="0"/>
              <a:t>May be exacerbated by treatment</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315200" y="5562600"/>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57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57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57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579">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57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57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3"/>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clickEffect">
                                  <p:stCondLst>
                                    <p:cond delay="0"/>
                                  </p:stCondLst>
                                  <p:childTnLst>
                                    <p:cmd type="call" cmd="playFrom(0.0)">
                                      <p:cBhvr>
                                        <p:cTn id="25" dur="88438" fill="hold"/>
                                        <p:tgtEl>
                                          <p:spTgt spid="3"/>
                                        </p:tgtEl>
                                      </p:cBhvr>
                                    </p:cmd>
                                  </p:childTnLst>
                                </p:cTn>
                              </p:par>
                            </p:childTnLst>
                          </p:cTn>
                        </p:par>
                      </p:childTnLst>
                    </p:cTn>
                  </p:par>
                </p:childTnLst>
              </p:cTn>
              <p:nextCondLst>
                <p:cond evt="onClick" delay="0">
                  <p:tgtEl>
                    <p:spTgt spid="3"/>
                  </p:tgtEl>
                </p:cond>
              </p:nextCondLst>
            </p:seq>
            <p:audio>
              <p:cMediaNode vol="80000">
                <p:cTn id="26" fill="hold" display="0">
                  <p:stCondLst>
                    <p:cond delay="indefinite"/>
                  </p:stCondLst>
                  <p:endCondLst>
                    <p:cond evt="onStopAudio" delay="0">
                      <p:tgtEl>
                        <p:sldTgt/>
                      </p:tgtEl>
                    </p:cond>
                  </p:endCondLst>
                </p:cTn>
                <p:tgtEl>
                  <p:spTgt spid="3"/>
                </p:tgtEl>
              </p:cMediaNode>
            </p:audio>
          </p:childTnLst>
        </p:cTn>
      </p:par>
    </p:tnLst>
    <p:bldLst>
      <p:bldP spid="24579"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type="body" idx="1"/>
          </p:nvPr>
        </p:nvSpPr>
        <p:spPr>
          <a:xfrm>
            <a:off x="762000" y="3200400"/>
            <a:ext cx="7772400" cy="990600"/>
          </a:xfrm>
        </p:spPr>
        <p:txBody>
          <a:bodyPr/>
          <a:lstStyle/>
          <a:p>
            <a:pPr eaLnBrk="1" hangingPunct="1">
              <a:defRPr/>
            </a:pPr>
            <a:r>
              <a:rPr lang="en-US" altLang="en-US" sz="5400" b="1" dirty="0" smtClean="0">
                <a:solidFill>
                  <a:srgbClr val="333333"/>
                </a:solidFill>
                <a:ea typeface="+mj-ea"/>
                <a:cs typeface="+mj-cs"/>
              </a:rPr>
              <a:t> Some </a:t>
            </a:r>
            <a:r>
              <a:rPr lang="en-US" altLang="en-US" sz="5400" b="1" dirty="0">
                <a:solidFill>
                  <a:srgbClr val="333333"/>
                </a:solidFill>
                <a:ea typeface="+mj-ea"/>
                <a:cs typeface="+mj-cs"/>
              </a:rPr>
              <a:t>Other Dementias</a:t>
            </a:r>
            <a:endParaRPr lang="en-US" altLang="en-US" sz="4000" b="1" dirty="0" smtClean="0"/>
          </a:p>
        </p:txBody>
      </p:sp>
      <p:pic>
        <p:nvPicPr>
          <p:cNvPr id="2" name="Recorded Sound">
            <a:hlinkClick r:id="" action="ppaction://media"/>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96200" y="5334000"/>
            <a:ext cx="487363"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descr="Large confetti"/>
          <p:cNvSpPr>
            <a:spLocks noGrp="1" noChangeArrowheads="1"/>
          </p:cNvSpPr>
          <p:nvPr>
            <p:ph type="title"/>
          </p:nvPr>
        </p:nvSpPr>
        <p:spPr/>
        <p:txBody>
          <a:bodyPr/>
          <a:lstStyle/>
          <a:p>
            <a:pPr eaLnBrk="1" hangingPunct="1"/>
            <a:r>
              <a:rPr lang="en-US" altLang="en-US" smtClean="0"/>
              <a:t>Progressive Supranuclear Palsy</a:t>
            </a:r>
          </a:p>
        </p:txBody>
      </p:sp>
      <p:sp>
        <p:nvSpPr>
          <p:cNvPr id="32771" name="Rectangle 3"/>
          <p:cNvSpPr>
            <a:spLocks noGrp="1" noChangeArrowheads="1"/>
          </p:cNvSpPr>
          <p:nvPr>
            <p:ph type="body" idx="1"/>
          </p:nvPr>
        </p:nvSpPr>
        <p:spPr/>
        <p:txBody>
          <a:bodyPr/>
          <a:lstStyle/>
          <a:p>
            <a:pPr eaLnBrk="1" hangingPunct="1"/>
            <a:r>
              <a:rPr lang="en-US" altLang="en-US" b="1" smtClean="0"/>
              <a:t>Uncommon</a:t>
            </a:r>
          </a:p>
          <a:p>
            <a:pPr eaLnBrk="1" hangingPunct="1"/>
            <a:r>
              <a:rPr lang="en-US" altLang="en-US" b="1" smtClean="0"/>
              <a:t>Vertical supranuclear palsy with downward gaze abnormalities</a:t>
            </a:r>
          </a:p>
          <a:p>
            <a:pPr eaLnBrk="1" hangingPunct="1"/>
            <a:r>
              <a:rPr lang="en-US" altLang="en-US" b="1" smtClean="0"/>
              <a:t>Postural instability</a:t>
            </a:r>
          </a:p>
          <a:p>
            <a:pPr eaLnBrk="1" hangingPunct="1"/>
            <a:r>
              <a:rPr lang="en-US" altLang="en-US" b="1" smtClean="0"/>
              <a:t>Falls (especially with stairs)</a:t>
            </a:r>
          </a:p>
          <a:p>
            <a:pPr eaLnBrk="1" hangingPunct="1"/>
            <a:r>
              <a:rPr lang="en-US" altLang="en-US" b="1" smtClean="0"/>
              <a:t>“Surprised look” </a:t>
            </a:r>
          </a:p>
          <a:p>
            <a:pPr eaLnBrk="1" hangingPunct="1"/>
            <a:r>
              <a:rPr lang="en-US" altLang="en-US" b="1" smtClean="0"/>
              <a:t>Difficulty with spilling food/drink</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239000" y="441960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015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descr="Large confetti"/>
          <p:cNvSpPr>
            <a:spLocks noGrp="1" noChangeArrowheads="1"/>
          </p:cNvSpPr>
          <p:nvPr>
            <p:ph type="title"/>
          </p:nvPr>
        </p:nvSpPr>
        <p:spPr>
          <a:xfrm>
            <a:off x="1219200" y="284163"/>
            <a:ext cx="7772400" cy="1143000"/>
          </a:xfrm>
        </p:spPr>
        <p:txBody>
          <a:bodyPr/>
          <a:lstStyle/>
          <a:p>
            <a:pPr eaLnBrk="1" hangingPunct="1"/>
            <a:r>
              <a:rPr lang="en-US" altLang="en-US" smtClean="0"/>
              <a:t>Frontotemporal Dementia</a:t>
            </a:r>
          </a:p>
        </p:txBody>
      </p:sp>
      <p:sp>
        <p:nvSpPr>
          <p:cNvPr id="33795" name="Rectangle 3"/>
          <p:cNvSpPr>
            <a:spLocks noGrp="1" noChangeArrowheads="1"/>
          </p:cNvSpPr>
          <p:nvPr>
            <p:ph type="body" idx="1"/>
          </p:nvPr>
        </p:nvSpPr>
        <p:spPr/>
        <p:txBody>
          <a:bodyPr/>
          <a:lstStyle/>
          <a:p>
            <a:pPr eaLnBrk="1" hangingPunct="1">
              <a:lnSpc>
                <a:spcPct val="90000"/>
              </a:lnSpc>
            </a:pPr>
            <a:r>
              <a:rPr lang="en-US" altLang="en-US" sz="2800" b="1" smtClean="0"/>
              <a:t>Impairment of executive function</a:t>
            </a:r>
          </a:p>
          <a:p>
            <a:pPr lvl="1" eaLnBrk="1" hangingPunct="1">
              <a:lnSpc>
                <a:spcPct val="90000"/>
              </a:lnSpc>
            </a:pPr>
            <a:r>
              <a:rPr lang="en-US" altLang="en-US" sz="2400" b="1" smtClean="0"/>
              <a:t>Initiation</a:t>
            </a:r>
          </a:p>
          <a:p>
            <a:pPr lvl="1" eaLnBrk="1" hangingPunct="1">
              <a:lnSpc>
                <a:spcPct val="90000"/>
              </a:lnSpc>
            </a:pPr>
            <a:r>
              <a:rPr lang="en-US" altLang="en-US" sz="2400" b="1" smtClean="0"/>
              <a:t>Goal setting</a:t>
            </a:r>
          </a:p>
          <a:p>
            <a:pPr lvl="1" eaLnBrk="1" hangingPunct="1">
              <a:lnSpc>
                <a:spcPct val="90000"/>
              </a:lnSpc>
            </a:pPr>
            <a:r>
              <a:rPr lang="en-US" altLang="en-US" sz="2400" b="1" smtClean="0"/>
              <a:t>Planning</a:t>
            </a:r>
          </a:p>
          <a:p>
            <a:pPr eaLnBrk="1" hangingPunct="1">
              <a:lnSpc>
                <a:spcPct val="90000"/>
              </a:lnSpc>
            </a:pPr>
            <a:r>
              <a:rPr lang="en-US" altLang="en-US" sz="2800" b="1" smtClean="0"/>
              <a:t>Disinhibited/inappropriate behavior (90%)</a:t>
            </a:r>
          </a:p>
          <a:p>
            <a:pPr eaLnBrk="1" hangingPunct="1">
              <a:lnSpc>
                <a:spcPct val="90000"/>
              </a:lnSpc>
            </a:pPr>
            <a:r>
              <a:rPr lang="en-US" altLang="en-US" sz="2800" b="1" smtClean="0"/>
              <a:t>Cognitive testing may be normal; memory loss NOT prominent early feature</a:t>
            </a:r>
          </a:p>
          <a:p>
            <a:pPr eaLnBrk="1" hangingPunct="1">
              <a:lnSpc>
                <a:spcPct val="90000"/>
              </a:lnSpc>
            </a:pPr>
            <a:r>
              <a:rPr lang="en-US" altLang="en-US" sz="2800" b="1" smtClean="0"/>
              <a:t>5</a:t>
            </a:r>
            <a:r>
              <a:rPr lang="en-US" altLang="en-US" sz="2800" b="1" smtClean="0">
                <a:cs typeface="Times New Roman" panose="02020603050405020304" pitchFamily="18" charset="0"/>
              </a:rPr>
              <a:t>–</a:t>
            </a:r>
            <a:r>
              <a:rPr lang="en-US" altLang="en-US" sz="2800" b="1" smtClean="0"/>
              <a:t>10% cases of dementia</a:t>
            </a:r>
          </a:p>
          <a:p>
            <a:pPr eaLnBrk="1" hangingPunct="1">
              <a:lnSpc>
                <a:spcPct val="90000"/>
              </a:lnSpc>
            </a:pPr>
            <a:r>
              <a:rPr lang="en-US" altLang="en-US" sz="2800" b="1" smtClean="0"/>
              <a:t>Onset usually 45</a:t>
            </a:r>
            <a:r>
              <a:rPr lang="en-US" altLang="en-US" sz="2800" b="1" smtClean="0">
                <a:cs typeface="Times New Roman" panose="02020603050405020304" pitchFamily="18" charset="0"/>
              </a:rPr>
              <a:t>–</a:t>
            </a:r>
            <a:r>
              <a:rPr lang="en-US" altLang="en-US" sz="2800" b="1" smtClean="0"/>
              <a:t>65 (rare after age 75)</a:t>
            </a:r>
          </a:p>
          <a:p>
            <a:pPr eaLnBrk="1" hangingPunct="1">
              <a:lnSpc>
                <a:spcPct val="90000"/>
              </a:lnSpc>
            </a:pPr>
            <a:r>
              <a:rPr lang="en-US" altLang="en-US" sz="2800" b="1" smtClean="0"/>
              <a:t>Familial:  20</a:t>
            </a:r>
            <a:r>
              <a:rPr lang="en-US" altLang="en-US" sz="2800" b="1" smtClean="0">
                <a:cs typeface="Times New Roman" panose="02020603050405020304" pitchFamily="18" charset="0"/>
              </a:rPr>
              <a:t>–</a:t>
            </a:r>
            <a:r>
              <a:rPr lang="en-US" altLang="en-US" sz="2800" b="1" smtClean="0"/>
              <a:t>40%</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924800" y="495300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691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descr="Large confetti"/>
          <p:cNvSpPr>
            <a:spLocks noGrp="1" noChangeArrowheads="1"/>
          </p:cNvSpPr>
          <p:nvPr>
            <p:ph type="title"/>
          </p:nvPr>
        </p:nvSpPr>
        <p:spPr/>
        <p:txBody>
          <a:bodyPr/>
          <a:lstStyle/>
          <a:p>
            <a:pPr eaLnBrk="1" hangingPunct="1"/>
            <a:r>
              <a:rPr lang="en-US" altLang="en-US" smtClean="0"/>
              <a:t>Pick’s Disease</a:t>
            </a:r>
          </a:p>
        </p:txBody>
      </p:sp>
      <p:sp>
        <p:nvSpPr>
          <p:cNvPr id="34819" name="Rectangle 3"/>
          <p:cNvSpPr>
            <a:spLocks noGrp="1" noChangeArrowheads="1"/>
          </p:cNvSpPr>
          <p:nvPr>
            <p:ph type="body" idx="1"/>
          </p:nvPr>
        </p:nvSpPr>
        <p:spPr/>
        <p:txBody>
          <a:bodyPr/>
          <a:lstStyle/>
          <a:p>
            <a:pPr eaLnBrk="1" hangingPunct="1">
              <a:lnSpc>
                <a:spcPct val="80000"/>
              </a:lnSpc>
            </a:pPr>
            <a:r>
              <a:rPr lang="en-US" altLang="en-US" sz="2800" b="1" smtClean="0"/>
              <a:t>Subtype of frontal lobe dementia</a:t>
            </a:r>
          </a:p>
          <a:p>
            <a:pPr eaLnBrk="1" hangingPunct="1">
              <a:lnSpc>
                <a:spcPct val="80000"/>
              </a:lnSpc>
            </a:pPr>
            <a:r>
              <a:rPr lang="en-US" altLang="en-US" sz="2800" b="1" smtClean="0"/>
              <a:t>Pick bodies (silver staining intracytoplasmic inclusions in neocortex and hippocampus)</a:t>
            </a:r>
          </a:p>
          <a:p>
            <a:pPr eaLnBrk="1" hangingPunct="1">
              <a:lnSpc>
                <a:spcPct val="80000"/>
              </a:lnSpc>
            </a:pPr>
            <a:r>
              <a:rPr lang="en-US" altLang="en-US" sz="2800" b="1" smtClean="0"/>
              <a:t>Language abnormalities and behavioral disturbances</a:t>
            </a:r>
          </a:p>
          <a:p>
            <a:pPr lvl="1" eaLnBrk="1" hangingPunct="1">
              <a:lnSpc>
                <a:spcPct val="80000"/>
              </a:lnSpc>
            </a:pPr>
            <a:r>
              <a:rPr lang="en-US" altLang="en-US" sz="2400" b="1" smtClean="0"/>
              <a:t>Logorrhea (abundant unfocused speech)</a:t>
            </a:r>
          </a:p>
          <a:p>
            <a:pPr lvl="1" eaLnBrk="1" hangingPunct="1">
              <a:lnSpc>
                <a:spcPct val="80000"/>
              </a:lnSpc>
            </a:pPr>
            <a:r>
              <a:rPr lang="en-US" altLang="en-US" sz="2400" b="1" smtClean="0"/>
              <a:t>Echolalia (spontaneous repetition of words/phrases)</a:t>
            </a:r>
          </a:p>
          <a:p>
            <a:pPr lvl="1" eaLnBrk="1" hangingPunct="1">
              <a:lnSpc>
                <a:spcPct val="80000"/>
              </a:lnSpc>
            </a:pPr>
            <a:r>
              <a:rPr lang="en-US" altLang="en-US" sz="2400" b="1" smtClean="0"/>
              <a:t>Palilalia (compulsive repetition of phrases)</a:t>
            </a:r>
          </a:p>
          <a:p>
            <a:pPr lvl="1" eaLnBrk="1" hangingPunct="1">
              <a:lnSpc>
                <a:spcPct val="80000"/>
              </a:lnSpc>
            </a:pPr>
            <a:r>
              <a:rPr lang="en-US" altLang="en-US" sz="2400" b="1" smtClean="0"/>
              <a:t>Fluent or non-fluent forms</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629400" y="533400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3654"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descr="Large confetti"/>
          <p:cNvSpPr>
            <a:spLocks noGrp="1" noChangeArrowheads="1"/>
          </p:cNvSpPr>
          <p:nvPr>
            <p:ph type="title"/>
          </p:nvPr>
        </p:nvSpPr>
        <p:spPr/>
        <p:txBody>
          <a:bodyPr/>
          <a:lstStyle/>
          <a:p>
            <a:pPr eaLnBrk="1" hangingPunct="1"/>
            <a:r>
              <a:rPr lang="en-US" altLang="en-US" smtClean="0"/>
              <a:t>Primary Progressive Aphasia</a:t>
            </a:r>
          </a:p>
        </p:txBody>
      </p:sp>
      <p:sp>
        <p:nvSpPr>
          <p:cNvPr id="35843" name="Rectangle 3"/>
          <p:cNvSpPr>
            <a:spLocks noGrp="1" noChangeArrowheads="1"/>
          </p:cNvSpPr>
          <p:nvPr>
            <p:ph type="body" idx="1"/>
          </p:nvPr>
        </p:nvSpPr>
        <p:spPr/>
        <p:txBody>
          <a:bodyPr/>
          <a:lstStyle/>
          <a:p>
            <a:pPr eaLnBrk="1" hangingPunct="1">
              <a:lnSpc>
                <a:spcPct val="90000"/>
              </a:lnSpc>
            </a:pPr>
            <a:r>
              <a:rPr lang="en-US" altLang="en-US" sz="2800" b="1" smtClean="0"/>
              <a:t>Patients slowly develop non-fluent, anomic aphasia with hesitant, effortful speech</a:t>
            </a:r>
          </a:p>
          <a:p>
            <a:pPr eaLnBrk="1" hangingPunct="1">
              <a:lnSpc>
                <a:spcPct val="90000"/>
              </a:lnSpc>
            </a:pPr>
            <a:r>
              <a:rPr lang="en-US" altLang="en-US" sz="2800" b="1" smtClean="0"/>
              <a:t>Repetition, reading, writing also impaired; comprehension initially preserved</a:t>
            </a:r>
          </a:p>
          <a:p>
            <a:pPr eaLnBrk="1" hangingPunct="1">
              <a:lnSpc>
                <a:spcPct val="90000"/>
              </a:lnSpc>
            </a:pPr>
            <a:r>
              <a:rPr lang="en-US" altLang="en-US" sz="2800" b="1" smtClean="0"/>
              <a:t>Slow progression, initially memory preserved but 75% eventually develop non-language deficits; most patients eventually become mute</a:t>
            </a:r>
          </a:p>
          <a:p>
            <a:pPr eaLnBrk="1" hangingPunct="1">
              <a:lnSpc>
                <a:spcPct val="90000"/>
              </a:lnSpc>
            </a:pPr>
            <a:r>
              <a:rPr lang="en-US" altLang="en-US" sz="2800" b="1" smtClean="0"/>
              <a:t>Average age of onset = 60</a:t>
            </a:r>
          </a:p>
          <a:p>
            <a:pPr eaLnBrk="1" hangingPunct="1">
              <a:lnSpc>
                <a:spcPct val="90000"/>
              </a:lnSpc>
            </a:pPr>
            <a:r>
              <a:rPr lang="en-US" altLang="en-US" sz="2800" b="1" smtClean="0"/>
              <a:t>Subset of FTD </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858000" y="533400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0442"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descr="Large confetti"/>
          <p:cNvSpPr>
            <a:spLocks noGrp="1" noChangeArrowheads="1"/>
          </p:cNvSpPr>
          <p:nvPr>
            <p:ph type="title"/>
          </p:nvPr>
        </p:nvSpPr>
        <p:spPr>
          <a:xfrm>
            <a:off x="1093788" y="685800"/>
            <a:ext cx="7772400" cy="588963"/>
          </a:xfrm>
        </p:spPr>
        <p:txBody>
          <a:bodyPr/>
          <a:lstStyle/>
          <a:p>
            <a:pPr eaLnBrk="1" hangingPunct="1"/>
            <a:r>
              <a:rPr lang="en-US" altLang="en-US" smtClean="0"/>
              <a:t>“Reversible” Causes of Dementia</a:t>
            </a:r>
          </a:p>
        </p:txBody>
      </p:sp>
      <p:sp>
        <p:nvSpPr>
          <p:cNvPr id="36867" name="Rectangle 3"/>
          <p:cNvSpPr>
            <a:spLocks noGrp="1" noChangeArrowheads="1"/>
          </p:cNvSpPr>
          <p:nvPr>
            <p:ph type="body" idx="1"/>
          </p:nvPr>
        </p:nvSpPr>
        <p:spPr/>
        <p:txBody>
          <a:bodyPr/>
          <a:lstStyle/>
          <a:p>
            <a:pPr eaLnBrk="1" hangingPunct="1"/>
            <a:r>
              <a:rPr lang="en-US" altLang="en-US" b="1" smtClean="0"/>
              <a:t>?10% of all patients with dementia; in reality, only 2</a:t>
            </a:r>
            <a:r>
              <a:rPr lang="en-US" altLang="en-US" b="1" smtClean="0">
                <a:cs typeface="Times New Roman" panose="02020603050405020304" pitchFamily="18" charset="0"/>
              </a:rPr>
              <a:t>–</a:t>
            </a:r>
            <a:r>
              <a:rPr lang="en-US" altLang="en-US" b="1" smtClean="0"/>
              <a:t>3% at most will truly have a reversible cause of dementia</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400800" y="419100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3252"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descr="Large confetti"/>
          <p:cNvSpPr>
            <a:spLocks noGrp="1" noChangeArrowheads="1"/>
          </p:cNvSpPr>
          <p:nvPr>
            <p:ph type="title"/>
          </p:nvPr>
        </p:nvSpPr>
        <p:spPr>
          <a:xfrm>
            <a:off x="1093788" y="685800"/>
            <a:ext cx="8050212" cy="741363"/>
          </a:xfrm>
        </p:spPr>
        <p:txBody>
          <a:bodyPr/>
          <a:lstStyle/>
          <a:p>
            <a:pPr eaLnBrk="1" hangingPunct="1"/>
            <a:r>
              <a:rPr lang="en-US" altLang="en-US" smtClean="0"/>
              <a:t>“Modifiable” Causes of Dementia</a:t>
            </a:r>
          </a:p>
        </p:txBody>
      </p:sp>
      <p:sp>
        <p:nvSpPr>
          <p:cNvPr id="37891" name="Rectangle 3"/>
          <p:cNvSpPr>
            <a:spLocks noGrp="1" noChangeArrowheads="1"/>
          </p:cNvSpPr>
          <p:nvPr>
            <p:ph type="body" idx="1"/>
          </p:nvPr>
        </p:nvSpPr>
        <p:spPr/>
        <p:txBody>
          <a:bodyPr/>
          <a:lstStyle/>
          <a:p>
            <a:pPr eaLnBrk="1" hangingPunct="1">
              <a:lnSpc>
                <a:spcPct val="90000"/>
              </a:lnSpc>
            </a:pPr>
            <a:r>
              <a:rPr lang="en-US" altLang="en-US" sz="2800" b="1" dirty="0" smtClean="0"/>
              <a:t>Medications</a:t>
            </a:r>
          </a:p>
          <a:p>
            <a:pPr eaLnBrk="1" hangingPunct="1">
              <a:lnSpc>
                <a:spcPct val="90000"/>
              </a:lnSpc>
            </a:pPr>
            <a:r>
              <a:rPr lang="en-US" altLang="en-US" sz="2800" b="1" dirty="0" smtClean="0"/>
              <a:t>Alcohol</a:t>
            </a:r>
          </a:p>
          <a:p>
            <a:pPr eaLnBrk="1" hangingPunct="1">
              <a:lnSpc>
                <a:spcPct val="90000"/>
              </a:lnSpc>
            </a:pPr>
            <a:r>
              <a:rPr lang="en-US" altLang="en-US" sz="2800" b="1" dirty="0" smtClean="0"/>
              <a:t>Metabolic (b12, thyroid, hyponatremia, hypercalcemia, hepatic and renal dysfunction)</a:t>
            </a:r>
          </a:p>
          <a:p>
            <a:pPr eaLnBrk="1" hangingPunct="1">
              <a:lnSpc>
                <a:spcPct val="90000"/>
              </a:lnSpc>
            </a:pPr>
            <a:r>
              <a:rPr lang="en-US" altLang="en-US" sz="2800" b="1" dirty="0" smtClean="0"/>
              <a:t>Depression? (likely marker though…)</a:t>
            </a:r>
          </a:p>
          <a:p>
            <a:pPr eaLnBrk="1" hangingPunct="1">
              <a:lnSpc>
                <a:spcPct val="90000"/>
              </a:lnSpc>
            </a:pPr>
            <a:r>
              <a:rPr lang="en-US" altLang="en-US" sz="2800" b="1" dirty="0" smtClean="0"/>
              <a:t>CNS neoplasms, chronic subdural</a:t>
            </a:r>
          </a:p>
          <a:p>
            <a:pPr eaLnBrk="1" hangingPunct="1">
              <a:lnSpc>
                <a:spcPct val="90000"/>
              </a:lnSpc>
            </a:pPr>
            <a:r>
              <a:rPr lang="en-US" altLang="en-US" sz="2800" b="1" dirty="0" smtClean="0"/>
              <a:t>NPH</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019800" y="480060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9044"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descr="Large confetti"/>
          <p:cNvSpPr>
            <a:spLocks noGrp="1" noChangeArrowheads="1"/>
          </p:cNvSpPr>
          <p:nvPr>
            <p:ph type="title"/>
          </p:nvPr>
        </p:nvSpPr>
        <p:spPr/>
        <p:txBody>
          <a:bodyPr/>
          <a:lstStyle/>
          <a:p>
            <a:pPr eaLnBrk="1" hangingPunct="1"/>
            <a:r>
              <a:rPr lang="en-US" altLang="en-US" smtClean="0"/>
              <a:t>Normal Pressure Hydrocephalus</a:t>
            </a:r>
          </a:p>
        </p:txBody>
      </p:sp>
      <p:sp>
        <p:nvSpPr>
          <p:cNvPr id="38915" name="Rectangle 3"/>
          <p:cNvSpPr>
            <a:spLocks noGrp="1" noChangeArrowheads="1"/>
          </p:cNvSpPr>
          <p:nvPr>
            <p:ph type="body" idx="1"/>
          </p:nvPr>
        </p:nvSpPr>
        <p:spPr/>
        <p:txBody>
          <a:bodyPr/>
          <a:lstStyle/>
          <a:p>
            <a:pPr eaLnBrk="1" hangingPunct="1"/>
            <a:r>
              <a:rPr lang="en-US" altLang="en-US" smtClean="0"/>
              <a:t>Triad:</a:t>
            </a:r>
          </a:p>
          <a:p>
            <a:pPr lvl="1" eaLnBrk="1" hangingPunct="1"/>
            <a:r>
              <a:rPr lang="en-US" altLang="en-US" b="1" smtClean="0"/>
              <a:t>Gait disturbance</a:t>
            </a:r>
          </a:p>
          <a:p>
            <a:pPr lvl="1" eaLnBrk="1" hangingPunct="1"/>
            <a:r>
              <a:rPr lang="en-US" altLang="en-US" b="1" smtClean="0"/>
              <a:t>Urinary incontinence</a:t>
            </a:r>
          </a:p>
          <a:p>
            <a:pPr lvl="1" eaLnBrk="1" hangingPunct="1"/>
            <a:r>
              <a:rPr lang="en-US" altLang="en-US" b="1" smtClean="0"/>
              <a:t>Cognitive dysfunction</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629400" y="457200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2942"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descr="Large confetti"/>
          <p:cNvSpPr>
            <a:spLocks noGrp="1" noChangeArrowheads="1"/>
          </p:cNvSpPr>
          <p:nvPr>
            <p:ph type="title"/>
          </p:nvPr>
        </p:nvSpPr>
        <p:spPr/>
        <p:txBody>
          <a:bodyPr/>
          <a:lstStyle/>
          <a:p>
            <a:pPr eaLnBrk="1" hangingPunct="1"/>
            <a:r>
              <a:rPr lang="en-US" altLang="en-US" smtClean="0"/>
              <a:t>NPH: Clinical Features</a:t>
            </a:r>
          </a:p>
        </p:txBody>
      </p:sp>
      <p:sp>
        <p:nvSpPr>
          <p:cNvPr id="39939" name="Rectangle 3"/>
          <p:cNvSpPr>
            <a:spLocks noGrp="1" noChangeArrowheads="1"/>
          </p:cNvSpPr>
          <p:nvPr>
            <p:ph type="body" idx="1"/>
          </p:nvPr>
        </p:nvSpPr>
        <p:spPr/>
        <p:txBody>
          <a:bodyPr/>
          <a:lstStyle/>
          <a:p>
            <a:pPr eaLnBrk="1" hangingPunct="1"/>
            <a:r>
              <a:rPr lang="en-US" altLang="en-US" sz="2800" b="1" smtClean="0"/>
              <a:t>Gait</a:t>
            </a:r>
          </a:p>
          <a:p>
            <a:pPr lvl="1" eaLnBrk="1" hangingPunct="1"/>
            <a:r>
              <a:rPr lang="en-US" altLang="en-US" sz="2400" b="1" smtClean="0"/>
              <a:t>Early Feature</a:t>
            </a:r>
          </a:p>
          <a:p>
            <a:pPr lvl="1" eaLnBrk="1" hangingPunct="1"/>
            <a:r>
              <a:rPr lang="en-US" altLang="en-US" sz="2400" b="1" smtClean="0"/>
              <a:t>Most responsive to shunting</a:t>
            </a:r>
          </a:p>
          <a:p>
            <a:pPr lvl="1" eaLnBrk="1" hangingPunct="1"/>
            <a:r>
              <a:rPr lang="en-US" altLang="en-US" sz="2400" b="1" smtClean="0"/>
              <a:t>Magnetic/gait apraxia/frontal “ataxia”</a:t>
            </a:r>
          </a:p>
          <a:p>
            <a:pPr eaLnBrk="1" hangingPunct="1"/>
            <a:r>
              <a:rPr lang="en-US" altLang="en-US" sz="2800" b="1" smtClean="0"/>
              <a:t>Cognitive</a:t>
            </a:r>
          </a:p>
          <a:p>
            <a:pPr lvl="1" eaLnBrk="1" hangingPunct="1"/>
            <a:r>
              <a:rPr lang="en-US" altLang="en-US" sz="2400" b="1" smtClean="0"/>
              <a:t>Psychomotor slowing, apathy, decreased attention</a:t>
            </a:r>
          </a:p>
          <a:p>
            <a:pPr eaLnBrk="1" hangingPunct="1"/>
            <a:r>
              <a:rPr lang="en-US" altLang="en-US" sz="2800" b="1" smtClean="0"/>
              <a:t>Urinary</a:t>
            </a:r>
          </a:p>
          <a:p>
            <a:pPr lvl="1" eaLnBrk="1" hangingPunct="1"/>
            <a:r>
              <a:rPr lang="en-US" altLang="en-US" sz="2400" b="1" smtClean="0"/>
              <a:t>Urgency or incontinence</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162800" y="487680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984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descr="Large confetti"/>
          <p:cNvSpPr>
            <a:spLocks noGrp="1" noChangeArrowheads="1"/>
          </p:cNvSpPr>
          <p:nvPr>
            <p:ph type="title"/>
          </p:nvPr>
        </p:nvSpPr>
        <p:spPr/>
        <p:txBody>
          <a:bodyPr/>
          <a:lstStyle/>
          <a:p>
            <a:pPr eaLnBrk="1" hangingPunct="1"/>
            <a:r>
              <a:rPr lang="en-US" altLang="en-US" smtClean="0"/>
              <a:t>NPH</a:t>
            </a:r>
          </a:p>
        </p:txBody>
      </p:sp>
      <p:sp>
        <p:nvSpPr>
          <p:cNvPr id="40963" name="Rectangle 3"/>
          <p:cNvSpPr>
            <a:spLocks noGrp="1" noChangeArrowheads="1"/>
          </p:cNvSpPr>
          <p:nvPr>
            <p:ph type="body" idx="1"/>
          </p:nvPr>
        </p:nvSpPr>
        <p:spPr/>
        <p:txBody>
          <a:bodyPr/>
          <a:lstStyle/>
          <a:p>
            <a:pPr eaLnBrk="1" hangingPunct="1">
              <a:lnSpc>
                <a:spcPct val="90000"/>
              </a:lnSpc>
            </a:pPr>
            <a:r>
              <a:rPr lang="en-US" altLang="en-US" sz="2800" b="1" smtClean="0"/>
              <a:t>Hydrocephalus in absence of papilledema, with normal CSF pressure</a:t>
            </a:r>
          </a:p>
          <a:p>
            <a:pPr eaLnBrk="1" hangingPunct="1">
              <a:lnSpc>
                <a:spcPct val="90000"/>
              </a:lnSpc>
            </a:pPr>
            <a:r>
              <a:rPr lang="en-US" altLang="en-US" sz="2800" b="1" smtClean="0"/>
              <a:t>Begins as transient/intermittent increased CSF pressure, leading to ventricular enlargement; ventricular enlargement leads to normalization of CSF pressure</a:t>
            </a:r>
          </a:p>
          <a:p>
            <a:pPr eaLnBrk="1" hangingPunct="1">
              <a:lnSpc>
                <a:spcPct val="90000"/>
              </a:lnSpc>
            </a:pPr>
            <a:r>
              <a:rPr lang="en-US" altLang="en-US" sz="2800" b="1" smtClean="0"/>
              <a:t>Thought to be due to decreased CSF absorption at arachnoid villi</a:t>
            </a:r>
          </a:p>
          <a:p>
            <a:pPr eaLnBrk="1" hangingPunct="1">
              <a:lnSpc>
                <a:spcPct val="90000"/>
              </a:lnSpc>
            </a:pPr>
            <a:r>
              <a:rPr lang="en-US" altLang="en-US" sz="2800" b="1" smtClean="0"/>
              <a:t>Causes: SAH, tumors, CVA</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934200" y="510540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0063"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descr="Large confetti"/>
          <p:cNvSpPr>
            <a:spLocks noGrp="1" noChangeArrowheads="1"/>
          </p:cNvSpPr>
          <p:nvPr>
            <p:ph type="title"/>
          </p:nvPr>
        </p:nvSpPr>
        <p:spPr/>
        <p:txBody>
          <a:bodyPr/>
          <a:lstStyle/>
          <a:p>
            <a:pPr eaLnBrk="1" hangingPunct="1"/>
            <a:r>
              <a:rPr lang="en-US" altLang="en-US" smtClean="0"/>
              <a:t>NPH</a:t>
            </a:r>
          </a:p>
        </p:txBody>
      </p:sp>
      <p:sp>
        <p:nvSpPr>
          <p:cNvPr id="41987" name="Rectangle 3"/>
          <p:cNvSpPr>
            <a:spLocks noGrp="1" noChangeArrowheads="1"/>
          </p:cNvSpPr>
          <p:nvPr>
            <p:ph type="body" idx="1"/>
          </p:nvPr>
        </p:nvSpPr>
        <p:spPr>
          <a:xfrm>
            <a:off x="685800" y="1905000"/>
            <a:ext cx="7772400" cy="4572000"/>
          </a:xfrm>
        </p:spPr>
        <p:txBody>
          <a:bodyPr/>
          <a:lstStyle/>
          <a:p>
            <a:pPr eaLnBrk="1" hangingPunct="1">
              <a:lnSpc>
                <a:spcPct val="80000"/>
              </a:lnSpc>
            </a:pPr>
            <a:r>
              <a:rPr lang="en-US" altLang="en-US" sz="2700" b="1" smtClean="0"/>
              <a:t>Diagnosis: initially on neuroimaging</a:t>
            </a:r>
          </a:p>
          <a:p>
            <a:pPr lvl="1" eaLnBrk="1" hangingPunct="1">
              <a:lnSpc>
                <a:spcPct val="80000"/>
              </a:lnSpc>
            </a:pPr>
            <a:r>
              <a:rPr lang="en-US" altLang="en-US" sz="2700" b="1" smtClean="0"/>
              <a:t>Ventricular enlargement our of proportion to sulcal atrophy</a:t>
            </a:r>
          </a:p>
          <a:p>
            <a:pPr eaLnBrk="1" hangingPunct="1">
              <a:lnSpc>
                <a:spcPct val="80000"/>
              </a:lnSpc>
            </a:pPr>
            <a:r>
              <a:rPr lang="en-US" altLang="en-US" sz="2700" b="1" smtClean="0"/>
              <a:t>Miller Fisher test: objective gait assessment before and after removal of 30 cc CSF</a:t>
            </a:r>
          </a:p>
          <a:p>
            <a:pPr eaLnBrk="1" hangingPunct="1">
              <a:lnSpc>
                <a:spcPct val="80000"/>
              </a:lnSpc>
            </a:pPr>
            <a:r>
              <a:rPr lang="en-US" altLang="en-US" sz="2700" b="1" smtClean="0"/>
              <a:t>Radioisotope diffusion studies of CSF</a:t>
            </a:r>
          </a:p>
          <a:p>
            <a:pPr eaLnBrk="1" hangingPunct="1">
              <a:lnSpc>
                <a:spcPct val="80000"/>
              </a:lnSpc>
            </a:pPr>
            <a:r>
              <a:rPr lang="en-US" altLang="en-US" sz="2700" b="1" smtClean="0"/>
              <a:t>MRI: turbulent flow in  posterior third ventricle and within aqueduct of sylvius</a:t>
            </a:r>
          </a:p>
          <a:p>
            <a:pPr eaLnBrk="1" hangingPunct="1">
              <a:lnSpc>
                <a:spcPct val="80000"/>
              </a:lnSpc>
            </a:pPr>
            <a:r>
              <a:rPr lang="en-US" altLang="en-US" sz="2700" b="1" smtClean="0"/>
              <a:t>MRI flow imaging </a:t>
            </a:r>
          </a:p>
          <a:p>
            <a:pPr eaLnBrk="1" hangingPunct="1">
              <a:lnSpc>
                <a:spcPct val="80000"/>
              </a:lnSpc>
            </a:pPr>
            <a:r>
              <a:rPr lang="en-US" altLang="en-US" sz="2700" b="1" smtClean="0"/>
              <a:t>SPECT (Single Photon emission CT): decreased blood flow in frontal and periventricular areas</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086600" y="464820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450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descr="Large confetti"/>
          <p:cNvSpPr>
            <a:spLocks noGrp="1" noChangeArrowheads="1"/>
          </p:cNvSpPr>
          <p:nvPr>
            <p:ph type="title"/>
          </p:nvPr>
        </p:nvSpPr>
        <p:spPr/>
        <p:txBody>
          <a:bodyPr/>
          <a:lstStyle/>
          <a:p>
            <a:pPr eaLnBrk="1" hangingPunct="1"/>
            <a:r>
              <a:rPr lang="en-US" altLang="en-US" smtClean="0"/>
              <a:t>NPH</a:t>
            </a:r>
            <a:r>
              <a:rPr lang="fa-IR" altLang="en-US" smtClean="0"/>
              <a:t> : </a:t>
            </a:r>
            <a:r>
              <a:rPr lang="en-US" altLang="en-US" smtClean="0"/>
              <a:t>Shunting</a:t>
            </a:r>
          </a:p>
        </p:txBody>
      </p:sp>
      <p:sp>
        <p:nvSpPr>
          <p:cNvPr id="43011" name="Rectangle 3"/>
          <p:cNvSpPr>
            <a:spLocks noGrp="1" noChangeArrowheads="1"/>
          </p:cNvSpPr>
          <p:nvPr>
            <p:ph type="body" idx="1"/>
          </p:nvPr>
        </p:nvSpPr>
        <p:spPr>
          <a:xfrm>
            <a:off x="1371600" y="1981200"/>
            <a:ext cx="7772400" cy="4191000"/>
          </a:xfrm>
        </p:spPr>
        <p:txBody>
          <a:bodyPr/>
          <a:lstStyle/>
          <a:p>
            <a:pPr eaLnBrk="1" hangingPunct="1"/>
            <a:r>
              <a:rPr lang="en-US" altLang="en-US" b="1" smtClean="0"/>
              <a:t>Gait may be most responsive</a:t>
            </a:r>
          </a:p>
          <a:p>
            <a:pPr eaLnBrk="1" hangingPunct="1"/>
            <a:r>
              <a:rPr lang="en-US" altLang="en-US" b="1" smtClean="0"/>
              <a:t>Predictors of better outcome:</a:t>
            </a:r>
          </a:p>
          <a:p>
            <a:pPr lvl="1" eaLnBrk="1" hangingPunct="1"/>
            <a:r>
              <a:rPr lang="en-US" altLang="en-US" b="1" smtClean="0"/>
              <a:t>Lack of significant dementia</a:t>
            </a:r>
          </a:p>
          <a:p>
            <a:pPr lvl="1" eaLnBrk="1" hangingPunct="1"/>
            <a:r>
              <a:rPr lang="en-US" altLang="en-US" b="1" smtClean="0"/>
              <a:t>Known etiology (prior SAH)</a:t>
            </a:r>
          </a:p>
          <a:p>
            <a:pPr lvl="1" eaLnBrk="1" hangingPunct="1"/>
            <a:r>
              <a:rPr lang="en-US" altLang="en-US" b="1" smtClean="0"/>
              <a:t>New (&lt; 6 months) symptoms</a:t>
            </a:r>
          </a:p>
          <a:p>
            <a:pPr lvl="1" eaLnBrk="1" hangingPunct="1"/>
            <a:r>
              <a:rPr lang="en-US" altLang="en-US" b="1" smtClean="0"/>
              <a:t>Prominence of gait abnormality</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096000" y="525780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884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descr="Large confetti"/>
          <p:cNvSpPr>
            <a:spLocks noGrp="1" noChangeArrowheads="1"/>
          </p:cNvSpPr>
          <p:nvPr>
            <p:ph type="title"/>
          </p:nvPr>
        </p:nvSpPr>
        <p:spPr/>
        <p:txBody>
          <a:bodyPr/>
          <a:lstStyle/>
          <a:p>
            <a:pPr eaLnBrk="1" hangingPunct="1"/>
            <a:r>
              <a:rPr lang="en-US" altLang="en-US" smtClean="0"/>
              <a:t>Creutzfeldt-Jacob Disease</a:t>
            </a:r>
          </a:p>
        </p:txBody>
      </p:sp>
      <p:sp>
        <p:nvSpPr>
          <p:cNvPr id="44035" name="Rectangle 3"/>
          <p:cNvSpPr>
            <a:spLocks noGrp="1" noChangeArrowheads="1"/>
          </p:cNvSpPr>
          <p:nvPr>
            <p:ph type="body" idx="1"/>
          </p:nvPr>
        </p:nvSpPr>
        <p:spPr/>
        <p:txBody>
          <a:bodyPr/>
          <a:lstStyle/>
          <a:p>
            <a:pPr eaLnBrk="1" hangingPunct="1"/>
            <a:r>
              <a:rPr lang="en-US" altLang="en-US" smtClean="0"/>
              <a:t>Rapid onset and deterioration</a:t>
            </a:r>
          </a:p>
          <a:p>
            <a:pPr eaLnBrk="1" hangingPunct="1"/>
            <a:r>
              <a:rPr lang="en-US" altLang="en-US" smtClean="0"/>
              <a:t>Motor deficits</a:t>
            </a:r>
          </a:p>
          <a:p>
            <a:pPr eaLnBrk="1" hangingPunct="1"/>
            <a:r>
              <a:rPr lang="en-US" altLang="en-US" smtClean="0"/>
              <a:t>Seizures</a:t>
            </a:r>
          </a:p>
          <a:p>
            <a:pPr eaLnBrk="1" hangingPunct="1"/>
            <a:r>
              <a:rPr lang="en-US" altLang="en-US" smtClean="0"/>
              <a:t>Slowing and periodic complexes on EEG</a:t>
            </a:r>
          </a:p>
          <a:p>
            <a:pPr eaLnBrk="1" hangingPunct="1"/>
            <a:r>
              <a:rPr lang="en-US" altLang="en-US" smtClean="0"/>
              <a:t>Myotonic activity</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324600" y="487680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6828"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descr="Large confetti"/>
          <p:cNvSpPr>
            <a:spLocks noGrp="1" noChangeArrowheads="1"/>
          </p:cNvSpPr>
          <p:nvPr>
            <p:ph type="title"/>
          </p:nvPr>
        </p:nvSpPr>
        <p:spPr/>
        <p:txBody>
          <a:bodyPr/>
          <a:lstStyle/>
          <a:p>
            <a:pPr eaLnBrk="1" hangingPunct="1"/>
            <a:r>
              <a:rPr lang="en-US" altLang="en-US" smtClean="0"/>
              <a:t>MMSE</a:t>
            </a:r>
          </a:p>
        </p:txBody>
      </p:sp>
      <p:sp>
        <p:nvSpPr>
          <p:cNvPr id="46083" name="Rectangle 3"/>
          <p:cNvSpPr>
            <a:spLocks noGrp="1" noChangeArrowheads="1"/>
          </p:cNvSpPr>
          <p:nvPr>
            <p:ph type="body" idx="1"/>
          </p:nvPr>
        </p:nvSpPr>
        <p:spPr/>
        <p:txBody>
          <a:bodyPr/>
          <a:lstStyle/>
          <a:p>
            <a:pPr eaLnBrk="1" hangingPunct="1">
              <a:lnSpc>
                <a:spcPct val="90000"/>
              </a:lnSpc>
            </a:pPr>
            <a:r>
              <a:rPr lang="en-US" altLang="en-US" smtClean="0"/>
              <a:t>24/30 suggestive of dementia (sens 87%, spec 82%)</a:t>
            </a:r>
          </a:p>
          <a:p>
            <a:pPr eaLnBrk="1" hangingPunct="1">
              <a:lnSpc>
                <a:spcPct val="90000"/>
              </a:lnSpc>
            </a:pPr>
            <a:r>
              <a:rPr lang="en-US" altLang="en-US" smtClean="0"/>
              <a:t>Not sensitive for MCI</a:t>
            </a:r>
          </a:p>
          <a:p>
            <a:pPr eaLnBrk="1" hangingPunct="1">
              <a:lnSpc>
                <a:spcPct val="90000"/>
              </a:lnSpc>
            </a:pPr>
            <a:r>
              <a:rPr lang="en-US" altLang="en-US" smtClean="0"/>
              <a:t>Spuriously low in people with low educational level, low SES, poor language skills, illiteracy, impaired vision</a:t>
            </a:r>
          </a:p>
          <a:p>
            <a:pPr eaLnBrk="1" hangingPunct="1">
              <a:lnSpc>
                <a:spcPct val="90000"/>
              </a:lnSpc>
            </a:pPr>
            <a:r>
              <a:rPr lang="en-US" altLang="en-US" smtClean="0"/>
              <a:t>Not sensitive in people with higher educational background</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239000" y="472440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0798"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descr="Large confetti"/>
          <p:cNvSpPr>
            <a:spLocks noGrp="1" noChangeArrowheads="1"/>
          </p:cNvSpPr>
          <p:nvPr>
            <p:ph type="title"/>
          </p:nvPr>
        </p:nvSpPr>
        <p:spPr/>
        <p:txBody>
          <a:bodyPr/>
          <a:lstStyle/>
          <a:p>
            <a:pPr eaLnBrk="1" hangingPunct="1"/>
            <a:r>
              <a:rPr lang="en-US" altLang="en-US" smtClean="0"/>
              <a:t>Other Evaluation Tools</a:t>
            </a:r>
          </a:p>
        </p:txBody>
      </p:sp>
      <p:sp>
        <p:nvSpPr>
          <p:cNvPr id="47107" name="Rectangle 3"/>
          <p:cNvSpPr>
            <a:spLocks noGrp="1" noChangeArrowheads="1"/>
          </p:cNvSpPr>
          <p:nvPr>
            <p:ph type="body" idx="1"/>
          </p:nvPr>
        </p:nvSpPr>
        <p:spPr/>
        <p:txBody>
          <a:bodyPr/>
          <a:lstStyle/>
          <a:p>
            <a:pPr eaLnBrk="1" hangingPunct="1">
              <a:lnSpc>
                <a:spcPct val="80000"/>
              </a:lnSpc>
            </a:pPr>
            <a:r>
              <a:rPr lang="en-US" altLang="en-US" sz="2000" b="1" dirty="0" smtClean="0"/>
              <a:t>Trails B test</a:t>
            </a:r>
          </a:p>
          <a:p>
            <a:pPr lvl="1" eaLnBrk="1" hangingPunct="1">
              <a:lnSpc>
                <a:spcPct val="80000"/>
              </a:lnSpc>
            </a:pPr>
            <a:r>
              <a:rPr lang="en-US" altLang="en-US" sz="2000" b="1" dirty="0" smtClean="0"/>
              <a:t>Numbers 1</a:t>
            </a:r>
            <a:r>
              <a:rPr lang="en-US" altLang="en-US" sz="2000" b="1" dirty="0" smtClean="0">
                <a:cs typeface="Times New Roman" panose="02020603050405020304" pitchFamily="18" charset="0"/>
              </a:rPr>
              <a:t>–</a:t>
            </a:r>
            <a:r>
              <a:rPr lang="en-US" altLang="en-US" sz="2000" b="1" dirty="0" smtClean="0"/>
              <a:t>25 and letters scattered across page;  patient must connect, 1-A, 2-B, 3-C, </a:t>
            </a:r>
            <a:r>
              <a:rPr lang="en-US" altLang="en-US" sz="2000" b="1" dirty="0" err="1" smtClean="0"/>
              <a:t>etc</a:t>
            </a:r>
            <a:r>
              <a:rPr lang="en-US" altLang="en-US" sz="2000" b="1" dirty="0" smtClean="0"/>
              <a:t>;  normally able to do in &lt;10 minutes</a:t>
            </a:r>
          </a:p>
          <a:p>
            <a:pPr lvl="1" eaLnBrk="1" hangingPunct="1">
              <a:lnSpc>
                <a:spcPct val="80000"/>
              </a:lnSpc>
            </a:pPr>
            <a:r>
              <a:rPr lang="en-US" altLang="en-US" sz="2000" b="1" dirty="0" smtClean="0"/>
              <a:t>Good for patients with high function/education</a:t>
            </a:r>
          </a:p>
          <a:p>
            <a:pPr eaLnBrk="1" hangingPunct="1">
              <a:lnSpc>
                <a:spcPct val="80000"/>
              </a:lnSpc>
            </a:pPr>
            <a:r>
              <a:rPr lang="en-US" altLang="en-US" sz="2000" b="1" dirty="0" smtClean="0"/>
              <a:t>Verbal Fluency Test</a:t>
            </a:r>
          </a:p>
          <a:p>
            <a:pPr lvl="1" eaLnBrk="1" hangingPunct="1">
              <a:lnSpc>
                <a:spcPct val="80000"/>
              </a:lnSpc>
            </a:pPr>
            <a:r>
              <a:rPr lang="en-US" altLang="en-US" sz="2000" b="1" dirty="0" smtClean="0"/>
              <a:t>Name all within category in 30 seconds – 1 minute</a:t>
            </a:r>
          </a:p>
          <a:p>
            <a:pPr lvl="1" eaLnBrk="1" hangingPunct="1">
              <a:lnSpc>
                <a:spcPct val="80000"/>
              </a:lnSpc>
            </a:pPr>
            <a:r>
              <a:rPr lang="en-US" altLang="en-US" sz="2000" b="1" dirty="0" smtClean="0"/>
              <a:t>Letters FAS, animals, vegetables</a:t>
            </a:r>
          </a:p>
          <a:p>
            <a:pPr lvl="1" eaLnBrk="1" hangingPunct="1">
              <a:lnSpc>
                <a:spcPct val="80000"/>
              </a:lnSpc>
            </a:pPr>
            <a:r>
              <a:rPr lang="en-US" altLang="en-US" sz="2000" b="1" dirty="0" smtClean="0"/>
              <a:t>Tests executive function and language, semantic memory</a:t>
            </a:r>
          </a:p>
          <a:p>
            <a:pPr lvl="1" eaLnBrk="1" hangingPunct="1">
              <a:lnSpc>
                <a:spcPct val="80000"/>
              </a:lnSpc>
            </a:pPr>
            <a:r>
              <a:rPr lang="en-US" altLang="en-US" sz="2000" b="1" dirty="0" smtClean="0"/>
              <a:t>Normally should name  20</a:t>
            </a:r>
            <a:r>
              <a:rPr lang="en-US" altLang="en-US" sz="2000" b="1" dirty="0" smtClean="0">
                <a:cs typeface="Times New Roman" panose="02020603050405020304" pitchFamily="18" charset="0"/>
              </a:rPr>
              <a:t>–</a:t>
            </a:r>
            <a:r>
              <a:rPr lang="en-US" altLang="en-US" sz="2000" b="1" dirty="0" smtClean="0"/>
              <a:t>30 in 60 seconds</a:t>
            </a:r>
          </a:p>
          <a:p>
            <a:pPr lvl="1" eaLnBrk="1" hangingPunct="1">
              <a:lnSpc>
                <a:spcPct val="80000"/>
              </a:lnSpc>
            </a:pPr>
            <a:r>
              <a:rPr lang="en-US" altLang="en-US" sz="2000" b="1" dirty="0" smtClean="0"/>
              <a:t>Highly associated with educational level</a:t>
            </a:r>
          </a:p>
          <a:p>
            <a:pPr lvl="1" eaLnBrk="1" hangingPunct="1">
              <a:lnSpc>
                <a:spcPct val="80000"/>
              </a:lnSpc>
            </a:pPr>
            <a:r>
              <a:rPr lang="en-US" altLang="en-US" sz="2000" b="1" dirty="0" smtClean="0"/>
              <a:t>Insight with grouping, rhyming, categories</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239000" y="457200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1843"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descr="Large confetti"/>
          <p:cNvSpPr>
            <a:spLocks noGrp="1" noChangeArrowheads="1"/>
          </p:cNvSpPr>
          <p:nvPr>
            <p:ph type="title"/>
          </p:nvPr>
        </p:nvSpPr>
        <p:spPr/>
        <p:txBody>
          <a:bodyPr/>
          <a:lstStyle/>
          <a:p>
            <a:pPr eaLnBrk="1" hangingPunct="1"/>
            <a:r>
              <a:rPr lang="en-US" altLang="en-US" smtClean="0"/>
              <a:t>Additional Evaluation</a:t>
            </a:r>
          </a:p>
        </p:txBody>
      </p:sp>
      <p:sp>
        <p:nvSpPr>
          <p:cNvPr id="48131" name="Rectangle 3"/>
          <p:cNvSpPr>
            <a:spLocks noGrp="1" noChangeArrowheads="1"/>
          </p:cNvSpPr>
          <p:nvPr>
            <p:ph type="body" idx="1"/>
          </p:nvPr>
        </p:nvSpPr>
        <p:spPr/>
        <p:txBody>
          <a:bodyPr/>
          <a:lstStyle/>
          <a:p>
            <a:pPr eaLnBrk="1" hangingPunct="1"/>
            <a:r>
              <a:rPr lang="en-US" altLang="en-US" sz="2400" b="1" smtClean="0"/>
              <a:t>Clockface</a:t>
            </a:r>
          </a:p>
          <a:p>
            <a:pPr eaLnBrk="1" hangingPunct="1"/>
            <a:r>
              <a:rPr lang="en-US" altLang="en-US" sz="2400" b="1" smtClean="0"/>
              <a:t>Short assessments with good validity: 3-item recall and clockface</a:t>
            </a:r>
          </a:p>
          <a:p>
            <a:pPr eaLnBrk="1" hangingPunct="1"/>
            <a:r>
              <a:rPr lang="en-US" altLang="en-US" sz="2400" b="1" smtClean="0"/>
              <a:t>Neurological exam (focality, frontal release signs such as grasp, jawjerk; apraxia, cogwheeling, eye movements)</a:t>
            </a:r>
          </a:p>
          <a:p>
            <a:pPr eaLnBrk="1" hangingPunct="1"/>
            <a:r>
              <a:rPr lang="en-US" altLang="en-US" sz="2400" b="1" smtClean="0"/>
              <a:t>Lab testing and neuroimaging</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477000" y="4343400"/>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504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rgbClr val="FF0000"/>
                </a:solidFill>
              </a:rPr>
              <a:t>Delerium</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t>Consciousness Disorder and </a:t>
            </a:r>
            <a:r>
              <a:rPr lang="en-US" dirty="0" err="1" smtClean="0"/>
              <a:t>Dyscognition</a:t>
            </a:r>
            <a:r>
              <a:rPr lang="en-US" dirty="0" smtClean="0"/>
              <a:t> occur during a brief period.</a:t>
            </a:r>
          </a:p>
          <a:p>
            <a:r>
              <a:rPr lang="en-US" dirty="0" smtClean="0"/>
              <a:t>Confusion , Irritability , </a:t>
            </a:r>
            <a:r>
              <a:rPr lang="en-US" dirty="0" err="1" smtClean="0"/>
              <a:t>Disattetion</a:t>
            </a:r>
            <a:r>
              <a:rPr lang="en-US" dirty="0" smtClean="0"/>
              <a:t> , Concentration disorder , Sleep Cycle Disorders , Fear.</a:t>
            </a:r>
          </a:p>
          <a:p>
            <a:r>
              <a:rPr lang="en-US" dirty="0" smtClean="0"/>
              <a:t>Exaggeration in night.</a:t>
            </a:r>
            <a:endParaRPr lang="en-US"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324600" y="4191000"/>
            <a:ext cx="487363" cy="487363"/>
          </a:xfrm>
          <a:prstGeom prst="rect">
            <a:avLst/>
          </a:prstGeom>
        </p:spPr>
      </p:pic>
    </p:spTree>
    <p:extLst>
      <p:ext uri="{BB962C8B-B14F-4D97-AF65-F5344CB8AC3E}">
        <p14:creationId xmlns:p14="http://schemas.microsoft.com/office/powerpoint/2010/main" val="115279052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939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 Of Delirium </a:t>
            </a:r>
            <a:endParaRPr lang="en-US" dirty="0"/>
          </a:p>
        </p:txBody>
      </p:sp>
      <p:sp>
        <p:nvSpPr>
          <p:cNvPr id="3" name="Content Placeholder 2"/>
          <p:cNvSpPr>
            <a:spLocks noGrp="1"/>
          </p:cNvSpPr>
          <p:nvPr>
            <p:ph idx="1"/>
          </p:nvPr>
        </p:nvSpPr>
        <p:spPr/>
        <p:txBody>
          <a:bodyPr/>
          <a:lstStyle/>
          <a:p>
            <a:r>
              <a:rPr lang="en-US" dirty="0" smtClean="0"/>
              <a:t>Neurologic Dis. : Trauma , CVA , Infections , Convulsions and raised ICP.</a:t>
            </a:r>
          </a:p>
          <a:p>
            <a:r>
              <a:rPr lang="en-US" dirty="0" smtClean="0"/>
              <a:t>Toxicity</a:t>
            </a:r>
          </a:p>
          <a:p>
            <a:r>
              <a:rPr lang="en-US" dirty="0" smtClean="0"/>
              <a:t>Systemic Dis. : Infections , Cardiovascular, Endocrine Dis.</a:t>
            </a:r>
          </a:p>
          <a:p>
            <a:r>
              <a:rPr lang="en-US" dirty="0" smtClean="0"/>
              <a:t>Hospitalization </a:t>
            </a:r>
            <a:endParaRPr lang="en-US"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086600" y="4800600"/>
            <a:ext cx="487363" cy="487363"/>
          </a:xfrm>
          <a:prstGeom prst="rect">
            <a:avLst/>
          </a:prstGeom>
        </p:spPr>
      </p:pic>
    </p:spTree>
    <p:extLst>
      <p:ext uri="{BB962C8B-B14F-4D97-AF65-F5344CB8AC3E}">
        <p14:creationId xmlns:p14="http://schemas.microsoft.com/office/powerpoint/2010/main" val="27765268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8175"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a:t>
            </a:r>
            <a:endParaRPr lang="en-US" dirty="0"/>
          </a:p>
        </p:txBody>
      </p:sp>
      <p:sp>
        <p:nvSpPr>
          <p:cNvPr id="3" name="Content Placeholder 2"/>
          <p:cNvSpPr>
            <a:spLocks noGrp="1"/>
          </p:cNvSpPr>
          <p:nvPr>
            <p:ph idx="1"/>
          </p:nvPr>
        </p:nvSpPr>
        <p:spPr/>
        <p:txBody>
          <a:bodyPr/>
          <a:lstStyle/>
          <a:p>
            <a:r>
              <a:rPr lang="en-US" dirty="0" smtClean="0"/>
              <a:t>Delirium is a emergency.</a:t>
            </a:r>
          </a:p>
          <a:p>
            <a:r>
              <a:rPr lang="en-US" dirty="0" smtClean="0"/>
              <a:t>Finding Cause</a:t>
            </a:r>
          </a:p>
          <a:p>
            <a:r>
              <a:rPr lang="en-US" dirty="0" smtClean="0"/>
              <a:t>Control of Behavior</a:t>
            </a:r>
          </a:p>
          <a:p>
            <a:r>
              <a:rPr lang="en-US" dirty="0" smtClean="0"/>
              <a:t>Nursing </a:t>
            </a:r>
            <a:endParaRPr lang="en-US"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629400" y="4495800"/>
            <a:ext cx="487363" cy="487363"/>
          </a:xfrm>
          <a:prstGeom prst="rect">
            <a:avLst/>
          </a:prstGeom>
        </p:spPr>
      </p:pic>
    </p:spTree>
    <p:extLst>
      <p:ext uri="{BB962C8B-B14F-4D97-AF65-F5344CB8AC3E}">
        <p14:creationId xmlns:p14="http://schemas.microsoft.com/office/powerpoint/2010/main" val="22718080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046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Ricepaper">
  <a:themeElements>
    <a:clrScheme name="Ricepaper 2">
      <a:dk1>
        <a:srgbClr val="00264C"/>
      </a:dk1>
      <a:lt1>
        <a:srgbClr val="FFFFE9"/>
      </a:lt1>
      <a:dk2>
        <a:srgbClr val="333333"/>
      </a:dk2>
      <a:lt2>
        <a:srgbClr val="333333"/>
      </a:lt2>
      <a:accent1>
        <a:srgbClr val="78C0B2"/>
      </a:accent1>
      <a:accent2>
        <a:srgbClr val="262D4C"/>
      </a:accent2>
      <a:accent3>
        <a:srgbClr val="FFFFF2"/>
      </a:accent3>
      <a:accent4>
        <a:srgbClr val="001F40"/>
      </a:accent4>
      <a:accent5>
        <a:srgbClr val="BEDCD5"/>
      </a:accent5>
      <a:accent6>
        <a:srgbClr val="212844"/>
      </a:accent6>
      <a:hlink>
        <a:srgbClr val="598BBD"/>
      </a:hlink>
      <a:folHlink>
        <a:srgbClr val="4D4D4D"/>
      </a:folHlink>
    </a:clrScheme>
    <a:fontScheme name="Ricepaper">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Ricepaper 1">
        <a:dk1>
          <a:srgbClr val="9D9475"/>
        </a:dk1>
        <a:lt1>
          <a:srgbClr val="333333"/>
        </a:lt1>
        <a:dk2>
          <a:srgbClr val="333300"/>
        </a:dk2>
        <a:lt2>
          <a:srgbClr val="333333"/>
        </a:lt2>
        <a:accent1>
          <a:srgbClr val="B3C39F"/>
        </a:accent1>
        <a:accent2>
          <a:srgbClr val="DCD9CE"/>
        </a:accent2>
        <a:accent3>
          <a:srgbClr val="ADADAA"/>
        </a:accent3>
        <a:accent4>
          <a:srgbClr val="2A2A2A"/>
        </a:accent4>
        <a:accent5>
          <a:srgbClr val="D6DECD"/>
        </a:accent5>
        <a:accent6>
          <a:srgbClr val="C7C4BA"/>
        </a:accent6>
        <a:hlink>
          <a:srgbClr val="CC9900"/>
        </a:hlink>
        <a:folHlink>
          <a:srgbClr val="ADA68B"/>
        </a:folHlink>
      </a:clrScheme>
      <a:clrMap bg1="dk2" tx1="lt1" bg2="dk1" tx2="lt2" accent1="accent1" accent2="accent2" accent3="accent3" accent4="accent4" accent5="accent5" accent6="accent6" hlink="hlink" folHlink="folHlink"/>
    </a:extraClrScheme>
    <a:extraClrScheme>
      <a:clrScheme name="Ricepaper 2">
        <a:dk1>
          <a:srgbClr val="00264C"/>
        </a:dk1>
        <a:lt1>
          <a:srgbClr val="FFFFE9"/>
        </a:lt1>
        <a:dk2>
          <a:srgbClr val="333333"/>
        </a:dk2>
        <a:lt2>
          <a:srgbClr val="333333"/>
        </a:lt2>
        <a:accent1>
          <a:srgbClr val="78C0B2"/>
        </a:accent1>
        <a:accent2>
          <a:srgbClr val="262D4C"/>
        </a:accent2>
        <a:accent3>
          <a:srgbClr val="FFFFF2"/>
        </a:accent3>
        <a:accent4>
          <a:srgbClr val="001F40"/>
        </a:accent4>
        <a:accent5>
          <a:srgbClr val="BEDCD5"/>
        </a:accent5>
        <a:accent6>
          <a:srgbClr val="212844"/>
        </a:accent6>
        <a:hlink>
          <a:srgbClr val="598BBD"/>
        </a:hlink>
        <a:folHlink>
          <a:srgbClr val="4D4D4D"/>
        </a:folHlink>
      </a:clrScheme>
      <a:clrMap bg1="lt1" tx1="dk1" bg2="lt2" tx2="dk2" accent1="accent1" accent2="accent2" accent3="accent3" accent4="accent4" accent5="accent5" accent6="accent6" hlink="hlink" folHlink="folHlink"/>
    </a:extraClrScheme>
    <a:extraClrScheme>
      <a:clrScheme name="Ricepaper 3">
        <a:dk1>
          <a:srgbClr val="000000"/>
        </a:dk1>
        <a:lt1>
          <a:srgbClr val="F8F8F8"/>
        </a:lt1>
        <a:dk2>
          <a:srgbClr val="333333"/>
        </a:dk2>
        <a:lt2>
          <a:srgbClr val="5F5F5F"/>
        </a:lt2>
        <a:accent1>
          <a:srgbClr val="DDDDDD"/>
        </a:accent1>
        <a:accent2>
          <a:srgbClr val="808080"/>
        </a:accent2>
        <a:accent3>
          <a:srgbClr val="FBFBFB"/>
        </a:accent3>
        <a:accent4>
          <a:srgbClr val="000000"/>
        </a:accent4>
        <a:accent5>
          <a:srgbClr val="EBEBEB"/>
        </a:accent5>
        <a:accent6>
          <a:srgbClr val="737373"/>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Ricepaper 4">
        <a:dk1>
          <a:srgbClr val="00264C"/>
        </a:dk1>
        <a:lt1>
          <a:srgbClr val="FFFFFF"/>
        </a:lt1>
        <a:dk2>
          <a:srgbClr val="333333"/>
        </a:dk2>
        <a:lt2>
          <a:srgbClr val="2E697E"/>
        </a:lt2>
        <a:accent1>
          <a:srgbClr val="BAC8AA"/>
        </a:accent1>
        <a:accent2>
          <a:srgbClr val="6E9883"/>
        </a:accent2>
        <a:accent3>
          <a:srgbClr val="FFFFFF"/>
        </a:accent3>
        <a:accent4>
          <a:srgbClr val="001F40"/>
        </a:accent4>
        <a:accent5>
          <a:srgbClr val="D9E0D2"/>
        </a:accent5>
        <a:accent6>
          <a:srgbClr val="638976"/>
        </a:accent6>
        <a:hlink>
          <a:srgbClr val="CC9900"/>
        </a:hlink>
        <a:folHlink>
          <a:srgbClr val="7DAECF"/>
        </a:folHlink>
      </a:clrScheme>
      <a:clrMap bg1="lt1" tx1="dk1" bg2="lt2" tx2="dk2" accent1="accent1" accent2="accent2" accent3="accent3" accent4="accent4" accent5="accent5" accent6="accent6" hlink="hlink" folHlink="folHlink"/>
    </a:extraClrScheme>
    <a:extraClrScheme>
      <a:clrScheme name="Ricepaper 5">
        <a:dk1>
          <a:srgbClr val="20374E"/>
        </a:dk1>
        <a:lt1>
          <a:srgbClr val="DCE4D2"/>
        </a:lt1>
        <a:dk2>
          <a:srgbClr val="333333"/>
        </a:dk2>
        <a:lt2>
          <a:srgbClr val="524C46"/>
        </a:lt2>
        <a:accent1>
          <a:srgbClr val="C9C491"/>
        </a:accent1>
        <a:accent2>
          <a:srgbClr val="8A776A"/>
        </a:accent2>
        <a:accent3>
          <a:srgbClr val="EBEFE5"/>
        </a:accent3>
        <a:accent4>
          <a:srgbClr val="1A2D41"/>
        </a:accent4>
        <a:accent5>
          <a:srgbClr val="E1DEC7"/>
        </a:accent5>
        <a:accent6>
          <a:srgbClr val="7D6B5F"/>
        </a:accent6>
        <a:hlink>
          <a:srgbClr val="67895F"/>
        </a:hlink>
        <a:folHlink>
          <a:srgbClr val="4D4D4D"/>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Designs\Ricepaper.pot</Template>
  <TotalTime>610</TotalTime>
  <Words>1589</Words>
  <Application>Microsoft Office PowerPoint</Application>
  <PresentationFormat>On-screen Show (4:3)</PresentationFormat>
  <Paragraphs>290</Paragraphs>
  <Slides>51</Slides>
  <Notes>0</Notes>
  <HiddenSlides>0</HiddenSlides>
  <MMClips>48</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51</vt:i4>
      </vt:variant>
    </vt:vector>
  </HeadingPairs>
  <TitlesOfParts>
    <vt:vector size="57" baseType="lpstr">
      <vt:lpstr>Times New Roman</vt:lpstr>
      <vt:lpstr>Arial</vt:lpstr>
      <vt:lpstr>Wingdings</vt:lpstr>
      <vt:lpstr>Calibri</vt:lpstr>
      <vt:lpstr>IranNastaliq</vt:lpstr>
      <vt:lpstr>Ricepaper</vt:lpstr>
      <vt:lpstr>PowerPoint Presentation</vt:lpstr>
      <vt:lpstr>MEMORY</vt:lpstr>
      <vt:lpstr>MEMORY</vt:lpstr>
      <vt:lpstr>Dementia: Clinical Feuturing</vt:lpstr>
      <vt:lpstr>Case </vt:lpstr>
      <vt:lpstr>Mild Cognitive Impairment (MCI)</vt:lpstr>
      <vt:lpstr>PowerPoint Presentation</vt:lpstr>
      <vt:lpstr>DSM-V Criteria</vt:lpstr>
      <vt:lpstr>Two types of Dementia</vt:lpstr>
      <vt:lpstr>Two types of Dementia</vt:lpstr>
      <vt:lpstr>Activities of Daily Living</vt:lpstr>
      <vt:lpstr>Clinical course </vt:lpstr>
      <vt:lpstr>Dementia</vt:lpstr>
      <vt:lpstr>Dementia</vt:lpstr>
      <vt:lpstr>PowerPoint Presentation</vt:lpstr>
      <vt:lpstr>Alzheimer’s Disease</vt:lpstr>
      <vt:lpstr>Alzheimer’s Disease</vt:lpstr>
      <vt:lpstr>AD Early Stage</vt:lpstr>
      <vt:lpstr>AD  Middle Stage</vt:lpstr>
      <vt:lpstr>AD Late Stage</vt:lpstr>
      <vt:lpstr>PowerPoint Presentation</vt:lpstr>
      <vt:lpstr>Alzheimer Dis.</vt:lpstr>
      <vt:lpstr>Treatment</vt:lpstr>
      <vt:lpstr>Dementia with Lewy Bodies</vt:lpstr>
      <vt:lpstr>Dementia with Lewy Bodies</vt:lpstr>
      <vt:lpstr>Dementia with Lewy Bodies</vt:lpstr>
      <vt:lpstr>Dementia with Lewy Bodies</vt:lpstr>
      <vt:lpstr>Dementia with Lewy Bodies</vt:lpstr>
      <vt:lpstr>Dementia with Lewy Bodies</vt:lpstr>
      <vt:lpstr>Vascular Dementia</vt:lpstr>
      <vt:lpstr>Overlap</vt:lpstr>
      <vt:lpstr>Dementia with Parkinson’s </vt:lpstr>
      <vt:lpstr>PowerPoint Presentation</vt:lpstr>
      <vt:lpstr>Progressive Supranuclear Palsy</vt:lpstr>
      <vt:lpstr>Frontotemporal Dementia</vt:lpstr>
      <vt:lpstr>Pick’s Disease</vt:lpstr>
      <vt:lpstr>Primary Progressive Aphasia</vt:lpstr>
      <vt:lpstr>“Reversible” Causes of Dementia</vt:lpstr>
      <vt:lpstr>“Modifiable” Causes of Dementia</vt:lpstr>
      <vt:lpstr>Normal Pressure Hydrocephalus</vt:lpstr>
      <vt:lpstr>NPH: Clinical Features</vt:lpstr>
      <vt:lpstr>NPH</vt:lpstr>
      <vt:lpstr>NPH</vt:lpstr>
      <vt:lpstr>NPH : Shunting</vt:lpstr>
      <vt:lpstr>Creutzfeldt-Jacob Disease</vt:lpstr>
      <vt:lpstr>MMSE</vt:lpstr>
      <vt:lpstr>Other Evaluation Tools</vt:lpstr>
      <vt:lpstr>Additional Evaluation</vt:lpstr>
      <vt:lpstr>Delerium</vt:lpstr>
      <vt:lpstr>Causes Of Delirium </vt:lpstr>
      <vt:lpstr>Management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Dementia: Diagnosis and Treatment</dc:title>
  <dc:creator>Rob Stone</dc:creator>
  <cp:lastModifiedBy>N.D.co</cp:lastModifiedBy>
  <cp:revision>130</cp:revision>
  <dcterms:created xsi:type="dcterms:W3CDTF">2003-11-09T14:50:24Z</dcterms:created>
  <dcterms:modified xsi:type="dcterms:W3CDTF">2020-08-08T20:30:52Z</dcterms:modified>
</cp:coreProperties>
</file>