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80" r:id="rId9"/>
    <p:sldId id="281" r:id="rId10"/>
    <p:sldId id="282" r:id="rId11"/>
    <p:sldId id="283" r:id="rId12"/>
    <p:sldId id="284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6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75982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5792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86562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04240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54810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17340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80770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11601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47427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87250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70474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6014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47372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759313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804398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277495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88563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B34D2-5ADE-4665-82DB-2499C08A9803}" type="datetimeFigureOut">
              <a:rPr lang="fa-IR" smtClean="0"/>
              <a:t>11/09/1441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2F14B-7215-4944-A13B-B29E7B2407D3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346003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1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4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audio" Target="../media/media5.m4a"/><Relationship Id="rId5" Type="http://schemas.microsoft.com/office/2007/relationships/media" Target="../media/media5.m4a"/><Relationship Id="rId4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7.m4a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7.m4a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12.mp4"/><Relationship Id="rId7" Type="http://schemas.openxmlformats.org/officeDocument/2006/relationships/image" Target="../media/image4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12.mp4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14.m4a"/><Relationship Id="rId7" Type="http://schemas.openxmlformats.org/officeDocument/2006/relationships/image" Target="../media/image3.png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4.m4a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17.m4a"/><Relationship Id="rId7" Type="http://schemas.openxmlformats.org/officeDocument/2006/relationships/image" Target="../media/image3.png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7.m4a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2.m4a"/><Relationship Id="rId3" Type="http://schemas.microsoft.com/office/2007/relationships/media" Target="../media/media20.m4a"/><Relationship Id="rId7" Type="http://schemas.microsoft.com/office/2007/relationships/media" Target="../media/media22.m4a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6" Type="http://schemas.openxmlformats.org/officeDocument/2006/relationships/audio" Target="../media/media21.m4a"/><Relationship Id="rId11" Type="http://schemas.openxmlformats.org/officeDocument/2006/relationships/image" Target="../media/image3.png"/><Relationship Id="rId5" Type="http://schemas.microsoft.com/office/2007/relationships/media" Target="../media/media21.m4a"/><Relationship Id="rId10" Type="http://schemas.openxmlformats.org/officeDocument/2006/relationships/image" Target="../media/image7.png"/><Relationship Id="rId4" Type="http://schemas.openxmlformats.org/officeDocument/2006/relationships/audio" Target="../media/media20.m4a"/><Relationship Id="rId9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24.m4a"/><Relationship Id="rId7" Type="http://schemas.openxmlformats.org/officeDocument/2006/relationships/image" Target="../media/image3.png"/><Relationship Id="rId2" Type="http://schemas.openxmlformats.org/officeDocument/2006/relationships/video" Target="../media/media23.mp4"/><Relationship Id="rId1" Type="http://schemas.microsoft.com/office/2007/relationships/media" Target="../media/media23.mp4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4.m4a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26.m4a"/><Relationship Id="rId7" Type="http://schemas.openxmlformats.org/officeDocument/2006/relationships/image" Target="../media/image3.png"/><Relationship Id="rId2" Type="http://schemas.openxmlformats.org/officeDocument/2006/relationships/video" Target="../media/media25.mp4"/><Relationship Id="rId1" Type="http://schemas.microsoft.com/office/2007/relationships/media" Target="../media/media25.mp4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6.m4a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33.m4a"/><Relationship Id="rId7" Type="http://schemas.openxmlformats.org/officeDocument/2006/relationships/image" Target="../media/image3.png"/><Relationship Id="rId2" Type="http://schemas.openxmlformats.org/officeDocument/2006/relationships/video" Target="../media/media32.mp4"/><Relationship Id="rId1" Type="http://schemas.microsoft.com/office/2007/relationships/media" Target="../media/media32.mp4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3.m4a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3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A11FB1-E56E-43B8-9A20-E00601CFE15B}"/>
              </a:ext>
            </a:extLst>
          </p:cNvPr>
          <p:cNvSpPr/>
          <p:nvPr/>
        </p:nvSpPr>
        <p:spPr>
          <a:xfrm>
            <a:off x="773723" y="211015"/>
            <a:ext cx="10111154" cy="6453554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solidFill>
              <a:schemeClr val="tx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6688DE-829D-4A64-9E3F-62875A93E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721" y="592308"/>
            <a:ext cx="8104834" cy="5673384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D13D9EB-255D-4D57-8E66-6D5E8F935A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12309" y="56461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55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CEEE0-E364-4E26-A175-2FCD66E46D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8861" y="1131155"/>
            <a:ext cx="9894277" cy="23876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DIZZINESS &amp; VERTIGO</a:t>
            </a:r>
            <a:endParaRPr lang="fa-IR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D390D5-C04D-406A-B595-A01BB2186D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b="1" dirty="0" err="1"/>
              <a:t>R.Seifaddini</a:t>
            </a:r>
            <a:r>
              <a:rPr lang="en-US" b="1" dirty="0"/>
              <a:t> M.D.</a:t>
            </a:r>
          </a:p>
          <a:p>
            <a:r>
              <a:rPr lang="en-US" b="1" dirty="0"/>
              <a:t>Neurologist</a:t>
            </a:r>
            <a:endParaRPr lang="fa-IR" b="1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5B01F76-641F-4FF1-8A6C-CDCF0FD727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05861" y="563263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42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F6A63-5728-495D-9772-6A5D3D413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DIZZINESS</a:t>
            </a:r>
            <a:endParaRPr lang="fa-IR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4B676-952E-4195-80EE-48DDE9CAC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4370"/>
            <a:ext cx="10515600" cy="3065829"/>
          </a:xfrm>
        </p:spPr>
        <p:txBody>
          <a:bodyPr>
            <a:normAutofit/>
          </a:bodyPr>
          <a:lstStyle/>
          <a:p>
            <a:pPr algn="l" rtl="0"/>
            <a:r>
              <a:rPr lang="en-US" b="1" dirty="0"/>
              <a:t>Light-Headedness</a:t>
            </a:r>
          </a:p>
          <a:p>
            <a:pPr algn="l" rtl="0"/>
            <a:endParaRPr lang="en-US" b="1" dirty="0"/>
          </a:p>
          <a:p>
            <a:pPr algn="l" rtl="0"/>
            <a:r>
              <a:rPr lang="en-US" b="1" dirty="0"/>
              <a:t>Imbalance</a:t>
            </a:r>
          </a:p>
          <a:p>
            <a:pPr algn="l" rtl="0"/>
            <a:endParaRPr lang="en-US" b="1" dirty="0"/>
          </a:p>
          <a:p>
            <a:pPr algn="l" rtl="0"/>
            <a:r>
              <a:rPr lang="en-US" b="1" dirty="0"/>
              <a:t>Vertigo</a:t>
            </a:r>
            <a:endParaRPr lang="fa-IR" b="1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C7431D1-192C-4AE5-82A2-A76ED21A76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00803" y="1877461"/>
            <a:ext cx="487363" cy="487363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B7F5B30-BB07-4DD2-BCC7-1D15E3259C9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8595" y="2878256"/>
            <a:ext cx="487363" cy="487363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61E5383-2FDE-4021-A5E1-5FA63F65B6D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00802" y="387728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9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914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00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667B2-5872-4967-A70C-11314BDDE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95" y="533400"/>
            <a:ext cx="10353761" cy="1326321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VERTIGO</a:t>
            </a:r>
            <a:endParaRPr lang="fa-IR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2D9B8-744C-4B77-B535-C218CA078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55897"/>
            <a:ext cx="9544538" cy="2966183"/>
          </a:xfrm>
        </p:spPr>
        <p:txBody>
          <a:bodyPr>
            <a:normAutofit lnSpcReduction="10000"/>
          </a:bodyPr>
          <a:lstStyle/>
          <a:p>
            <a:pPr algn="just" rtl="1"/>
            <a:r>
              <a:rPr lang="fa-IR" b="1" dirty="0">
                <a:cs typeface="B Karim" panose="00000400000000000000" pitchFamily="2" charset="-78"/>
              </a:rPr>
              <a:t>سرگیجه احساس حرکت محیط یا سر است که بدلیل نقص عملکرد لابیرنت وستیبولار ، عصب وستیبولار ، ساقه مغز ، یا مخچه روی می دهد .</a:t>
            </a:r>
          </a:p>
          <a:p>
            <a:pPr algn="just" rtl="1"/>
            <a:endParaRPr lang="fa-IR" b="1" dirty="0">
              <a:cs typeface="B Karim" panose="00000400000000000000" pitchFamily="2" charset="-78"/>
            </a:endParaRP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بعنوان یک قانون کلّی : اختلال عملکرد محیطی ( لابیرنت و عصب و ستیبولار ) خوشخیم است درحالیکه اختلال عملکرد مرکزی (ساقه مغز و مخچه) خطرناک و حتی گاهی کشنده اند </a:t>
            </a:r>
          </a:p>
          <a:p>
            <a:pPr algn="just" rtl="1"/>
            <a:endParaRPr lang="fa-IR" b="1" dirty="0">
              <a:cs typeface="B Karim" panose="00000400000000000000" pitchFamily="2" charset="-78"/>
            </a:endParaRP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مهمترین کار افتراق سرگیجه های محیطی از مرکزی است .</a:t>
            </a:r>
            <a:endParaRPr lang="fa-IR" dirty="0">
              <a:cs typeface="B Karim" panose="00000400000000000000" pitchFamily="2" charset="-78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2618765-7E49-486F-9A8E-A792AD36AA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97458" y="2811991"/>
            <a:ext cx="487363" cy="487363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F5CF891-4B61-4285-ACE7-0A31DCC1106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05131" y="39768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64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57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42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49AD2-9BDF-4955-9D92-8678F4BE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History</a:t>
            </a:r>
            <a:endParaRPr lang="fa-IR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AECF4-1288-4C0E-8B06-DE09043BB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461" y="2053730"/>
            <a:ext cx="9659495" cy="3305670"/>
          </a:xfrm>
        </p:spPr>
        <p:txBody>
          <a:bodyPr/>
          <a:lstStyle/>
          <a:p>
            <a:pPr algn="just" rtl="1"/>
            <a:r>
              <a:rPr lang="fa-IR" b="1" i="1" dirty="0">
                <a:cs typeface="B Karim" panose="00000400000000000000" pitchFamily="2" charset="-78"/>
              </a:rPr>
              <a:t>قابل اعتمادترین نشانگر سرگیجه مرکزی وجود علائم همراه نقص عملکرد سیستم عصبی مرکزی می باشد مانند دوبینی ، کرختی صورت ، دیزآرتری و دیسفاژی 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نشانه هایی که چند دقیقه حداقل بطول انجامند بنفع سرگیجه مرکزی اند حال آنکه نشانه هایی که بیش از چند ثانیه دوام نیاورند نشانه سرگیجه محیطی اند 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سردردهای پشت سری و گردنی بیشتر بنفع مشکلات سیستم عصبی مرکزی اند مانند خونریزی های مخچه یا ساقه مغز 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وجود ارتباط بین نشانه ها و تغییرات وضعیت سر بنفع علل محیطی می باشد 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شدت علائم</a:t>
            </a:r>
            <a:endParaRPr lang="fa-IR" dirty="0">
              <a:cs typeface="B Karim" panose="00000400000000000000" pitchFamily="2" charset="-78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874B483-3E0A-456D-ADA0-1FF9D9E934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76859" y="14308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0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3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7889C-DCB0-48FE-8F8D-B964C7639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Neurologic Examination</a:t>
            </a:r>
            <a:endParaRPr lang="fa-IR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77383-9C37-4B2A-A917-6D728D3BC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462" y="2356132"/>
            <a:ext cx="9127671" cy="2873870"/>
          </a:xfrm>
        </p:spPr>
        <p:txBody>
          <a:bodyPr/>
          <a:lstStyle/>
          <a:p>
            <a:pPr algn="r" rtl="1"/>
            <a:r>
              <a:rPr lang="fa-IR" b="1" dirty="0">
                <a:cs typeface="B Karim" panose="00000400000000000000" pitchFamily="2" charset="-78"/>
              </a:rPr>
              <a:t>معاینه نورولوژیک غالباً بیشتر از شرح حال در افتراق بین علل مرکزی و محیطی سرگیجه کمک می کند .</a:t>
            </a:r>
          </a:p>
          <a:p>
            <a:pPr algn="r" rtl="1"/>
            <a:r>
              <a:rPr lang="fa-IR" b="1" dirty="0">
                <a:cs typeface="B Karim" panose="00000400000000000000" pitchFamily="2" charset="-78"/>
              </a:rPr>
              <a:t>وجود علائم اعصاب کرانیال مانند آنیزوکوریا ، انحرافات چشمی ، کرختی صورت ، ضعف صورت ، کاهش یک طرفه رفلکس گگ و انحراف زبان نشانه پاتولوژی ساقه مغز می باشند </a:t>
            </a:r>
          </a:p>
          <a:p>
            <a:pPr algn="r" rtl="1"/>
            <a:r>
              <a:rPr lang="fa-IR" b="1" dirty="0">
                <a:cs typeface="B Karim" panose="00000400000000000000" pitchFamily="2" charset="-78"/>
              </a:rPr>
              <a:t>هر نوع نقص حسی یا حرکتی در اندامها نیز ممکن است نشانه ای از درگیری ساقه مغز باشند </a:t>
            </a:r>
          </a:p>
          <a:p>
            <a:pPr algn="r" rtl="1"/>
            <a:r>
              <a:rPr lang="fa-IR" b="1" dirty="0">
                <a:cs typeface="B Karim" panose="00000400000000000000" pitchFamily="2" charset="-78"/>
              </a:rPr>
              <a:t>. کاهش شنوایی بیشتر با علل محیطی سرگیجه همراهند </a:t>
            </a:r>
            <a:endParaRPr lang="fa-IR" dirty="0">
              <a:cs typeface="B Karim" panose="00000400000000000000" pitchFamily="2" charset="-78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4F0E753-6FAE-44F1-BDC7-FA7E71284F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26525" y="16864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38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8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E52A5-600C-49A2-ABB7-957694E14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Arial Black" panose="020B0A04020102020204" pitchFamily="34" charset="0"/>
              </a:rPr>
              <a:t>Neurologic Examination</a:t>
            </a:r>
            <a:br>
              <a:rPr lang="en-US" sz="24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sz="4800" dirty="0">
                <a:solidFill>
                  <a:srgbClr val="C00000"/>
                </a:solidFill>
                <a:latin typeface="Arial Black" panose="020B0A04020102020204" pitchFamily="34" charset="0"/>
              </a:rPr>
              <a:t>CEREBELLAR TESTS</a:t>
            </a:r>
            <a:endParaRPr lang="fa-IR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517A7-1BF0-46AD-AE19-F94A8568E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9062" y="2218626"/>
            <a:ext cx="8568872" cy="2904067"/>
          </a:xfrm>
        </p:spPr>
        <p:txBody>
          <a:bodyPr>
            <a:normAutofit/>
          </a:bodyPr>
          <a:lstStyle/>
          <a:p>
            <a:r>
              <a:rPr lang="en-US" dirty="0"/>
              <a:t>Finger – to – Nose Test		</a:t>
            </a:r>
          </a:p>
          <a:p>
            <a:r>
              <a:rPr lang="en-US" dirty="0"/>
              <a:t>Heel-to-Shin Test	</a:t>
            </a:r>
          </a:p>
          <a:p>
            <a:r>
              <a:rPr lang="en-US" dirty="0"/>
              <a:t>Overshoot 	</a:t>
            </a:r>
          </a:p>
          <a:p>
            <a:r>
              <a:rPr lang="en-US" dirty="0"/>
              <a:t>Rebound</a:t>
            </a:r>
          </a:p>
          <a:p>
            <a:r>
              <a:rPr lang="en-US" dirty="0"/>
              <a:t>Truncal Ataxia	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3AA24D7-624A-4DDA-B77F-E52A19B140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70571" y="17312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58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iterate type="lt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iterate type="lt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iterate type="lt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iterate type="lt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iterate type="lt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FA110-FEA5-4A89-A4B6-7B93A54FB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>
                <a:solidFill>
                  <a:srgbClr val="C00000"/>
                </a:solidFill>
                <a:latin typeface="Arial Black" panose="020B0A04020102020204" pitchFamily="34" charset="0"/>
              </a:rPr>
              <a:t>Neurologic Examination</a:t>
            </a:r>
            <a:br>
              <a:rPr lang="en-US" sz="28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sz="2800" dirty="0">
                <a:solidFill>
                  <a:srgbClr val="C00000"/>
                </a:solidFill>
                <a:latin typeface="Arial Black" panose="020B0A04020102020204" pitchFamily="34" charset="0"/>
              </a:rPr>
              <a:t>CEREBELLAR TESTS</a:t>
            </a:r>
            <a:br>
              <a:rPr lang="en-US" sz="28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sz="4000" dirty="0"/>
              <a:t>Finger – to – Nose Test    	</a:t>
            </a:r>
            <a:r>
              <a:rPr lang="en-US" sz="2800" dirty="0"/>
              <a:t>	</a:t>
            </a:r>
            <a:endParaRPr lang="fa-IR" sz="2800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0E03DA5-D877-4470-BC4F-A5767C9417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20325" y="2574925"/>
            <a:ext cx="487363" cy="487363"/>
          </a:xfrm>
          <a:prstGeom prst="rect">
            <a:avLst/>
          </a:prstGeom>
        </p:spPr>
      </p:pic>
      <p:pic>
        <p:nvPicPr>
          <p:cNvPr id="8" name="1">
            <a:hlinkClick r:id="" action="ppaction://media"/>
            <a:extLst>
              <a:ext uri="{FF2B5EF4-FFF2-40B4-BE49-F238E27FC236}">
                <a16:creationId xmlns:a16="http://schemas.microsoft.com/office/drawing/2014/main" id="{0C323749-9973-46D9-A199-9F053628B5FC}"/>
              </a:ext>
            </a:extLst>
          </p:cNvPr>
          <p:cNvPicPr>
            <a:picLocks noGrp="1" noChangeAspect="1"/>
          </p:cNvPicPr>
          <p:nvPr>
            <p:ph idx="1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81400" y="2053166"/>
            <a:ext cx="5550430" cy="4466436"/>
          </a:xfrm>
        </p:spPr>
      </p:pic>
    </p:spTree>
    <p:extLst>
      <p:ext uri="{BB962C8B-B14F-4D97-AF65-F5344CB8AC3E}">
        <p14:creationId xmlns:p14="http://schemas.microsoft.com/office/powerpoint/2010/main" val="399644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0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E6BDC-E44E-4401-9242-9CBA7EC71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  <a:t>Neurologic Examination</a:t>
            </a:r>
            <a:b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  <a:t>CEREBELLAR TESTS</a:t>
            </a:r>
            <a:b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sz="3600" dirty="0"/>
              <a:t>Heel-to-Shin Test</a:t>
            </a:r>
            <a:endParaRPr lang="fa-IR" dirty="0"/>
          </a:p>
        </p:txBody>
      </p:sp>
      <p:pic>
        <p:nvPicPr>
          <p:cNvPr id="4" name="2">
            <a:hlinkClick r:id="" action="ppaction://media"/>
            <a:extLst>
              <a:ext uri="{FF2B5EF4-FFF2-40B4-BE49-F238E27FC236}">
                <a16:creationId xmlns:a16="http://schemas.microsoft.com/office/drawing/2014/main" id="{C41E339C-AB16-4067-B0C2-39E7C6713C0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19098" y="2095500"/>
            <a:ext cx="5160799" cy="4152900"/>
          </a:xfr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3160490-654B-4471-BDB6-4460F1FD18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92858" y="49220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48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19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1E065-5B5B-48BA-A985-BDFA151B6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  <a:t>Neurologic Examination</a:t>
            </a:r>
            <a:b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  <a:t>CEREBELLAR TESTS</a:t>
            </a:r>
            <a:b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sz="3600" dirty="0"/>
              <a:t>Overshoot        </a:t>
            </a:r>
            <a:r>
              <a:rPr lang="en-US" sz="3600" dirty="0">
                <a:solidFill>
                  <a:prstClr val="white"/>
                </a:solidFill>
              </a:rPr>
              <a:t>	</a:t>
            </a:r>
            <a:r>
              <a:rPr lang="en-US" sz="2500" dirty="0">
                <a:solidFill>
                  <a:prstClr val="white"/>
                </a:solidFill>
              </a:rPr>
              <a:t>	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9873B-A7F3-4FF8-B346-78447F8C1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299264"/>
            <a:ext cx="10353762" cy="2806136"/>
          </a:xfrm>
        </p:spPr>
        <p:txBody>
          <a:bodyPr/>
          <a:lstStyle/>
          <a:p>
            <a:r>
              <a:rPr lang="fa-IR" b="1" dirty="0">
                <a:effectLst/>
                <a:ea typeface="Calibri" panose="020F0502020204030204" pitchFamily="34" charset="0"/>
                <a:cs typeface="DimaNoto" panose="020B0506030804020204" pitchFamily="34" charset="-78"/>
              </a:rPr>
              <a:t>پدیده اورشوت وقتی خود را نشان می دهد که بیمار بخواهد حرکات آینه ای را انجام دهد</a:t>
            </a:r>
          </a:p>
          <a:p>
            <a:endParaRPr lang="fa-IR" b="1" dirty="0">
              <a:effectLst/>
              <a:ea typeface="Calibri" panose="020F0502020204030204" pitchFamily="34" charset="0"/>
              <a:cs typeface="DimaNoto" panose="020B0506030804020204" pitchFamily="34" charset="-78"/>
            </a:endParaRPr>
          </a:p>
          <a:p>
            <a:pPr algn="just"/>
            <a:r>
              <a:rPr lang="fa-IR" b="1" dirty="0">
                <a:effectLst/>
                <a:ea typeface="Calibri" panose="020F0502020204030204" pitchFamily="34" charset="0"/>
                <a:cs typeface="DimaNoto" panose="020B0506030804020204" pitchFamily="34" charset="-78"/>
              </a:rPr>
              <a:t>بیمار مبتلا بضایعه یکطرفه نیمکره ای مخچه قادر به توقف سریع حرکت نمی باشد و آنرا بعد از آنکه چندین سانتیمتر از هدف گذشت متوقف می سازد و سپس بر می گردد تا بطور صحیح آنرا بهدف برساند </a:t>
            </a:r>
            <a:r>
              <a:rPr lang="fa-IR" b="1" dirty="0">
                <a:effectLst/>
                <a:latin typeface="DimaNoto" panose="020B0506030804020204" pitchFamily="34" charset="-78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a-IR" dirty="0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0E90CA3-2D9B-42C4-B8F4-F255E0DA72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98125" y="522506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97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0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9DF0D-9D0C-4CE5-9CD2-ABE5DAB47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  <a:t>Neurologic Examination</a:t>
            </a:r>
            <a:b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  <a:t>CEREBELLAR TESTS</a:t>
            </a:r>
            <a:b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sz="3600" dirty="0"/>
              <a:t>Rebound      </a:t>
            </a:r>
            <a:r>
              <a:rPr lang="en-US" sz="3600" dirty="0">
                <a:solidFill>
                  <a:prstClr val="white"/>
                </a:solidFill>
              </a:rPr>
              <a:t>	</a:t>
            </a:r>
            <a:r>
              <a:rPr lang="en-US" sz="2500" dirty="0">
                <a:solidFill>
                  <a:prstClr val="white"/>
                </a:solidFill>
              </a:rPr>
              <a:t>	</a:t>
            </a:r>
            <a:endParaRPr lang="fa-IR" dirty="0"/>
          </a:p>
        </p:txBody>
      </p:sp>
      <p:pic>
        <p:nvPicPr>
          <p:cNvPr id="4" name="3">
            <a:hlinkClick r:id="" action="ppaction://media"/>
            <a:extLst>
              <a:ext uri="{FF2B5EF4-FFF2-40B4-BE49-F238E27FC236}">
                <a16:creationId xmlns:a16="http://schemas.microsoft.com/office/drawing/2014/main" id="{8264CD5A-2736-47EB-9649-2AC6561C17D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25333" y="2049529"/>
            <a:ext cx="5186363" cy="4173471"/>
          </a:xfr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33BFAD3-EC87-4241-B633-2254E90F336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609791" y="4835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53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01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36DD4-B0D6-420B-A721-84AA67E60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  <a:t>Neurologic Examination</a:t>
            </a:r>
            <a:b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  <a:t>CEREBELLAR TESTS</a:t>
            </a:r>
            <a:br>
              <a:rPr lang="en-US" sz="25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sz="3600" dirty="0"/>
              <a:t>Truncal </a:t>
            </a:r>
            <a:r>
              <a:rPr lang="en-US" sz="3600" dirty="0" err="1"/>
              <a:t>AtaxiA</a:t>
            </a:r>
            <a:r>
              <a:rPr lang="en-US" sz="3600" dirty="0"/>
              <a:t>       </a:t>
            </a:r>
            <a:r>
              <a:rPr lang="en-US" sz="3600" dirty="0">
                <a:solidFill>
                  <a:prstClr val="white"/>
                </a:solidFill>
              </a:rPr>
              <a:t>	</a:t>
            </a:r>
            <a:r>
              <a:rPr lang="en-US" sz="2500" dirty="0">
                <a:solidFill>
                  <a:prstClr val="white"/>
                </a:solidFill>
              </a:rPr>
              <a:t>	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FC66B-9EB4-4A47-BF4A-2C31121F5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9" y="2705664"/>
            <a:ext cx="10353762" cy="115513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b="1" dirty="0">
                <a:effectLst/>
                <a:latin typeface="w_Zar Bold" panose="02000500000000020004" pitchFamily="2" charset="-78"/>
                <a:ea typeface="Calibri" panose="020F0502020204030204" pitchFamily="34" charset="0"/>
                <a:cs typeface="DimaNoto" panose="020B0506030804020204" pitchFamily="34" charset="-78"/>
              </a:rPr>
              <a:t>بیماران مبتلا به ضایعات خط وسط مخچه قادر به راست نشستن نیستند و با کوچکترین اشاره ای به تنه شان بیکطرف می افتند . بیماران مبتلا بضایعات نیمکره ای بطرف ضایعه می افتند . </a:t>
            </a:r>
            <a:endParaRPr lang="en-US" dirty="0">
              <a:effectLst/>
              <a:latin typeface="w_Zar Bold" panose="02000500000000020004" pitchFamily="2" charset="-78"/>
              <a:ea typeface="Calibri" panose="020F0502020204030204" pitchFamily="34" charset="0"/>
              <a:cs typeface="w_Zar Bold" panose="02000500000000020004" pitchFamily="2" charset="-78"/>
            </a:endParaRPr>
          </a:p>
          <a:p>
            <a:endParaRPr lang="fa-IR" dirty="0"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A0A0E9C-FE7B-4515-98CF-12F1028A04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75925" y="41431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43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E6D18-E31D-4A2C-911E-6C3797CA8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Arial Black" panose="020B0A04020102020204" pitchFamily="34" charset="0"/>
              </a:rPr>
              <a:t>Neurologic Examination</a:t>
            </a:r>
            <a:br>
              <a:rPr lang="en-US" sz="24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sz="4800" dirty="0">
                <a:solidFill>
                  <a:srgbClr val="C00000"/>
                </a:solidFill>
                <a:latin typeface="Arial Black" panose="020B0A04020102020204" pitchFamily="34" charset="0"/>
              </a:rPr>
              <a:t>NYSTAGMUS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22EA4-1A7D-412D-A7B2-7FCD67C0A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b="1" dirty="0">
                <a:cs typeface="B Karim" panose="00000400000000000000" pitchFamily="2" charset="-78"/>
              </a:rPr>
              <a:t>نیستاگموس یک نوسان چشمی است که با یک حرکت کند غیرطبیعی شروع می شود و با یک حرکت تصحیحی تند دنبال می شود </a:t>
            </a:r>
          </a:p>
          <a:p>
            <a:pPr algn="r" rtl="1"/>
            <a:r>
              <a:rPr lang="fa-IR" b="1" dirty="0">
                <a:cs typeface="B Karim" panose="00000400000000000000" pitchFamily="2" charset="-78"/>
              </a:rPr>
              <a:t>طبق قرارداد ، جهت نیستاگموس را جهت فاز تند آن می دانند </a:t>
            </a:r>
            <a:endParaRPr lang="fa-IR" dirty="0">
              <a:cs typeface="B Karim" panose="00000400000000000000" pitchFamily="2" charset="-78"/>
            </a:endParaRPr>
          </a:p>
        </p:txBody>
      </p:sp>
      <p:pic>
        <p:nvPicPr>
          <p:cNvPr id="4" name="Congenital+Nystagmus">
            <a:hlinkClick r:id="" action="ppaction://media"/>
            <a:extLst>
              <a:ext uri="{FF2B5EF4-FFF2-40B4-BE49-F238E27FC236}">
                <a16:creationId xmlns:a16="http://schemas.microsoft.com/office/drawing/2014/main" id="{A12F7CB6-6480-4D58-80DC-3E37A2222F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28746" y="3568700"/>
            <a:ext cx="3657600" cy="274320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CF28C08-A72D-4C64-AAA6-5611AFB4489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57615" y="3429000"/>
            <a:ext cx="487363" cy="487363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1851712-D5D9-47DF-B620-C8706E4DCFF1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57615" y="4076506"/>
            <a:ext cx="487363" cy="487363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EF01422-C752-47A3-99B8-F488F5B2049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212586" y="47619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2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1586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5506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665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36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60345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9730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76979-3B3C-4C9A-AC33-9F556E2CA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Arial Black" panose="020B0A04020102020204" pitchFamily="34" charset="0"/>
              </a:rPr>
              <a:t>Neurologic Examination</a:t>
            </a:r>
            <a:br>
              <a:rPr lang="en-US" sz="24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sz="4800" dirty="0">
                <a:solidFill>
                  <a:srgbClr val="C00000"/>
                </a:solidFill>
                <a:latin typeface="Arial Black" panose="020B0A04020102020204" pitchFamily="34" charset="0"/>
              </a:rPr>
              <a:t>Head-Thrust Test</a:t>
            </a:r>
            <a:endParaRPr lang="fa-IR" dirty="0"/>
          </a:p>
        </p:txBody>
      </p:sp>
      <p:pic>
        <p:nvPicPr>
          <p:cNvPr id="4" name="Head+Thrust+Test">
            <a:hlinkClick r:id="" action="ppaction://media"/>
            <a:extLst>
              <a:ext uri="{FF2B5EF4-FFF2-40B4-BE49-F238E27FC236}">
                <a16:creationId xmlns:a16="http://schemas.microsoft.com/office/drawing/2014/main" id="{AD36B091-10FE-4B83-BC7E-C5EBF4629DD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06700" y="2095500"/>
            <a:ext cx="6569075" cy="3695700"/>
          </a:xfr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B10E7E9-115A-4203-A22C-1ED45E0FB53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80193" y="41497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8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6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79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04FF6-BADD-43D7-B52E-95958859C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Arial Black" panose="020B0A04020102020204" pitchFamily="34" charset="0"/>
              </a:rPr>
              <a:t>Neurologic Examination</a:t>
            </a:r>
            <a:br>
              <a:rPr lang="en-US" sz="24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en-US" sz="4800" dirty="0">
                <a:solidFill>
                  <a:srgbClr val="C00000"/>
                </a:solidFill>
                <a:latin typeface="Arial Black" panose="020B0A04020102020204" pitchFamily="34" charset="0"/>
              </a:rPr>
              <a:t>Dix-Hallpike Maneuver</a:t>
            </a:r>
            <a:endParaRPr lang="fa-IR" dirty="0"/>
          </a:p>
        </p:txBody>
      </p:sp>
      <p:pic>
        <p:nvPicPr>
          <p:cNvPr id="4" name="Positive+Dix+Hallpike+Test">
            <a:hlinkClick r:id="" action="ppaction://media"/>
            <a:extLst>
              <a:ext uri="{FF2B5EF4-FFF2-40B4-BE49-F238E27FC236}">
                <a16:creationId xmlns:a16="http://schemas.microsoft.com/office/drawing/2014/main" id="{50112F1B-DF28-4BED-B3AD-178C8558CDC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06700" y="2095500"/>
            <a:ext cx="6569075" cy="3695700"/>
          </a:xfr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448B7E5-4E29-4FC4-AD8F-BD15263B2EA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67556" y="41158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78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61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801AA-F96C-4851-8681-7A2F02C21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IMAGING</a:t>
            </a:r>
            <a:endParaRPr lang="fa-IR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6CA0D-8649-4A1B-B172-E6A2A0D6D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b="1" dirty="0">
                <a:cs typeface="B Karim" panose="00000400000000000000" pitchFamily="2" charset="-78"/>
              </a:rPr>
              <a:t>نیاز به انجام تصویربرداری از مغز در بیماری با علائم و نشانه های سرگیجه مرکزی بدیهی است . روش انتخابی عبارت است از : </a:t>
            </a:r>
            <a:r>
              <a:rPr lang="en-US" dirty="0">
                <a:cs typeface="B Karim" panose="00000400000000000000" pitchFamily="2" charset="-78"/>
              </a:rPr>
              <a:t>MRI </a:t>
            </a:r>
            <a:r>
              <a:rPr lang="en-US" b="1" dirty="0">
                <a:cs typeface="B Karim" panose="00000400000000000000" pitchFamily="2" charset="-78"/>
              </a:rPr>
              <a:t> </a:t>
            </a:r>
            <a:r>
              <a:rPr lang="fa-IR" b="1" dirty="0">
                <a:cs typeface="B Karim" panose="00000400000000000000" pitchFamily="2" charset="-78"/>
              </a:rPr>
              <a:t>مغز و </a:t>
            </a:r>
            <a:r>
              <a:rPr lang="en-US" dirty="0">
                <a:cs typeface="B Karim" panose="00000400000000000000" pitchFamily="2" charset="-78"/>
              </a:rPr>
              <a:t>MRA </a:t>
            </a:r>
            <a:r>
              <a:rPr lang="fa-IR" b="1" dirty="0">
                <a:cs typeface="B Karim" panose="00000400000000000000" pitchFamily="2" charset="-78"/>
              </a:rPr>
              <a:t>  سیرکولیشن خلفی 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بیماران مبتلا بحملات کوتاه مدت سرگیجه و معاینه نورولوژیک طبیعی یا با نیستاگموسی صرفاً افقی ، نیازی بانجام تصویر برداری مغزی ندارند 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در بیماران مسن و کسانی که ریسک فاکتورهای عروقی دارند ،در صورتیکه با شرح حال و معاینه لوکالیزاسیون ضایعه قطعی نشود انجام تصویربرداری مغزی لازم است .</a:t>
            </a:r>
            <a:endParaRPr lang="en-US" dirty="0">
              <a:cs typeface="B Karim" panose="00000400000000000000" pitchFamily="2" charset="-78"/>
            </a:endParaRPr>
          </a:p>
          <a:p>
            <a:pPr algn="just" rtl="1"/>
            <a:endParaRPr lang="fa-IR" dirty="0">
              <a:cs typeface="B Karim" panose="00000400000000000000" pitchFamily="2" charset="-78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45EEBA3-804B-4081-87D4-E1D6728C21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31992" y="15286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822A54-4F8A-4698-B207-2151AD637C49}"/>
              </a:ext>
            </a:extLst>
          </p:cNvPr>
          <p:cNvSpPr/>
          <p:nvPr/>
        </p:nvSpPr>
        <p:spPr>
          <a:xfrm>
            <a:off x="1758461" y="1837593"/>
            <a:ext cx="849337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sz="13800" b="1" dirty="0">
                <a:solidFill>
                  <a:srgbClr val="C00000"/>
                </a:solidFill>
                <a:latin typeface="DimaNoto" panose="020B0506030804020204" pitchFamily="34" charset="-78"/>
                <a:ea typeface="Calibri" panose="020F0502020204030204" pitchFamily="34" charset="0"/>
                <a:cs typeface="Mj_Jarida" panose="04000A00000204070600" pitchFamily="82" charset="-78"/>
              </a:rPr>
              <a:t>علل سرگیجه </a:t>
            </a:r>
            <a:endParaRPr lang="fa-IR" sz="13800" dirty="0">
              <a:solidFill>
                <a:srgbClr val="C00000"/>
              </a:solidFill>
            </a:endParaRP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2E9D9EE-754C-4827-A2C3-74D194660F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18259" y="43698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49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793D4-E2E3-48CA-988C-01771250D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Britannic Bold" panose="020B09030607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Vertebrobasilar Ischemia &amp; Infarction</a:t>
            </a:r>
            <a:endParaRPr lang="fa-IR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2CF0C-173D-46AB-906E-304CC1097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b="1" dirty="0">
                <a:cs typeface="B Karim" panose="00000400000000000000" pitchFamily="2" charset="-78"/>
              </a:rPr>
              <a:t>بیماری ورتبروبازیلار خطرناکترین علت سرگیجه حاد است </a:t>
            </a:r>
          </a:p>
          <a:p>
            <a:pPr algn="r" rtl="1"/>
            <a:r>
              <a:rPr lang="fa-IR" b="1" dirty="0">
                <a:cs typeface="B Karim" panose="00000400000000000000" pitchFamily="2" charset="-78"/>
              </a:rPr>
              <a:t>سندرمهای شناخته شده ورتبروبازیلار که باعث سرگیجه می شوند عبارتند از : سندرم والنبرگ </a:t>
            </a:r>
            <a:r>
              <a:rPr lang="en-US" dirty="0">
                <a:cs typeface="B Karim" panose="00000400000000000000" pitchFamily="2" charset="-78"/>
              </a:rPr>
              <a:t>Wallenberg Syndrome )  </a:t>
            </a:r>
            <a:r>
              <a:rPr lang="fa-IR" b="1" dirty="0">
                <a:cs typeface="B Karim" panose="00000400000000000000" pitchFamily="2" charset="-78"/>
              </a:rPr>
              <a:t>)  و انفارکشن مخچه </a:t>
            </a:r>
          </a:p>
          <a:p>
            <a:pPr algn="r" rtl="1"/>
            <a:r>
              <a:rPr lang="fa-IR" b="1" dirty="0">
                <a:cs typeface="B Karim" panose="00000400000000000000" pitchFamily="2" charset="-78"/>
              </a:rPr>
              <a:t>علائم و نشانه های همراه با سرگیجه بسیار متغیر بوده و عبارتند از : دوبینی ، درد و کرختی صورت ، دیزآرتری ، دیسفاژی ، و علائم و نشانه های حسی حرکتی در اندامها </a:t>
            </a:r>
          </a:p>
          <a:p>
            <a:pPr algn="r" rtl="1"/>
            <a:r>
              <a:rPr lang="fa-IR" b="1" dirty="0">
                <a:cs typeface="B Karim" panose="00000400000000000000" pitchFamily="2" charset="-78"/>
              </a:rPr>
              <a:t>تشخیص انفارکشن ورتبروبازیلار با </a:t>
            </a:r>
            <a:r>
              <a:rPr lang="en-US" dirty="0">
                <a:cs typeface="B Karim" panose="00000400000000000000" pitchFamily="2" charset="-78"/>
              </a:rPr>
              <a:t>MRI </a:t>
            </a:r>
            <a:r>
              <a:rPr lang="en-US" b="1" dirty="0">
                <a:cs typeface="B Karim" panose="00000400000000000000" pitchFamily="2" charset="-78"/>
              </a:rPr>
              <a:t> </a:t>
            </a:r>
            <a:r>
              <a:rPr lang="fa-IR" b="1" dirty="0">
                <a:cs typeface="B Karim" panose="00000400000000000000" pitchFamily="2" charset="-78"/>
              </a:rPr>
              <a:t>تأئید می شود . </a:t>
            </a:r>
            <a:r>
              <a:rPr lang="en-US" dirty="0">
                <a:cs typeface="B Karim" panose="00000400000000000000" pitchFamily="2" charset="-78"/>
              </a:rPr>
              <a:t>MRA </a:t>
            </a:r>
            <a:r>
              <a:rPr lang="fa-IR" b="1" dirty="0">
                <a:cs typeface="B Karim" panose="00000400000000000000" pitchFamily="2" charset="-78"/>
              </a:rPr>
              <a:t> بطور شایع در تعیین رگ درگیر مسئول ضایعه کمک کننده است </a:t>
            </a:r>
            <a:endParaRPr lang="fa-IR" dirty="0">
              <a:cs typeface="B Karim" panose="00000400000000000000" pitchFamily="2" charset="-78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F0DB779-7E5A-4A3D-BD7F-C3023D5CB6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37258" y="16087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67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4E56A-4C5B-4003-A4E6-EFAED1878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Britannic Bold" panose="020B09030607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Vestibular Neuritis</a:t>
            </a:r>
            <a:endParaRPr lang="fa-IR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98E83-8C16-4719-B19E-DF30DD522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b="1" dirty="0">
                <a:cs typeface="B Karim" panose="00000400000000000000" pitchFamily="2" charset="-78"/>
              </a:rPr>
              <a:t>عفونت ویروسی احتمالی عصب وستیبولار از جمله شایعترین علل سرگیجه حاد است 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علائم معمولاً ظرف چند ساعت تا چند روز تکمیل می شوند و چند هفته ای بجا می مانند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سرگیجه معمولا بسیار شدید و همراه با تهوع و استفراغ است 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بعضی از بیماران ترکیبی از نوریت وستیبولار و کاهش شنوایی دارند که بآن نورولابیرنتیت </a:t>
            </a:r>
            <a:r>
              <a:rPr lang="en-US" dirty="0">
                <a:cs typeface="B Karim" panose="00000400000000000000" pitchFamily="2" charset="-78"/>
              </a:rPr>
              <a:t>(</a:t>
            </a:r>
            <a:r>
              <a:rPr lang="en-US" dirty="0" err="1">
                <a:cs typeface="B Karim" panose="00000400000000000000" pitchFamily="2" charset="-78"/>
              </a:rPr>
              <a:t>Neurolabyrinthitis</a:t>
            </a:r>
            <a:r>
              <a:rPr lang="en-US" dirty="0">
                <a:cs typeface="B Karim" panose="00000400000000000000" pitchFamily="2" charset="-78"/>
              </a:rPr>
              <a:t>)</a:t>
            </a:r>
            <a:r>
              <a:rPr lang="fa-IR" b="1" dirty="0">
                <a:cs typeface="B Karim" panose="00000400000000000000" pitchFamily="2" charset="-78"/>
              </a:rPr>
              <a:t> گفته می شود 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درمانهای حمایتی شامل : مهارکننده های وستیبولار مانند آنتی هیستامین مکلیزین </a:t>
            </a:r>
            <a:r>
              <a:rPr lang="en-US" dirty="0">
                <a:cs typeface="B Karim" panose="00000400000000000000" pitchFamily="2" charset="-78"/>
              </a:rPr>
              <a:t>(Meclizine)</a:t>
            </a:r>
            <a:r>
              <a:rPr lang="en-US" b="1" dirty="0">
                <a:cs typeface="B Karim" panose="00000400000000000000" pitchFamily="2" charset="-78"/>
              </a:rPr>
              <a:t> </a:t>
            </a:r>
            <a:r>
              <a:rPr lang="fa-IR" b="1" dirty="0">
                <a:cs typeface="B Karim" panose="00000400000000000000" pitchFamily="2" charset="-78"/>
              </a:rPr>
              <a:t>25 تا 50 میلی گرم هر 6 ساعت یا  بنزودیازپین لورازپام </a:t>
            </a:r>
            <a:r>
              <a:rPr lang="en-US" dirty="0">
                <a:cs typeface="B Karim" panose="00000400000000000000" pitchFamily="2" charset="-78"/>
              </a:rPr>
              <a:t>(Lorazepam) </a:t>
            </a:r>
            <a:r>
              <a:rPr lang="en-US" b="1" dirty="0">
                <a:cs typeface="B Karim" panose="00000400000000000000" pitchFamily="2" charset="-78"/>
              </a:rPr>
              <a:t> </a:t>
            </a:r>
            <a:r>
              <a:rPr lang="fa-IR" b="1" dirty="0">
                <a:cs typeface="B Karim" panose="00000400000000000000" pitchFamily="2" charset="-78"/>
              </a:rPr>
              <a:t>5/0 تا 1 میلی گرم هر 6 ساعت می باشد </a:t>
            </a:r>
            <a:endParaRPr lang="fa-IR" dirty="0">
              <a:cs typeface="B Karim" panose="00000400000000000000" pitchFamily="2" charset="-78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00DEE28-D10B-4E91-88A3-B63A5FA076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72725" y="16087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891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4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A0436-79CD-4257-A7F3-4A41F6FC7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Britannic Bold" panose="020B09030607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Benign Paroxysmal Positional Vertigo (BPPV)</a:t>
            </a:r>
            <a:endParaRPr lang="fa-IR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26033-8399-4B75-97EF-7F96B6165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>
                <a:cs typeface="B Karim" panose="00000400000000000000" pitchFamily="2" charset="-78"/>
              </a:rPr>
              <a:t>BPPV</a:t>
            </a:r>
            <a:r>
              <a:rPr lang="fa-IR" b="1" dirty="0">
                <a:cs typeface="B Karim" panose="00000400000000000000" pitchFamily="2" charset="-78"/>
              </a:rPr>
              <a:t> با حملات کوتاه مدت (کمتر از 30 تا 60 ثانیه ) سرگیجه مشخص می شود که بدنبال حرکت سر و غالبا هنگام چرخیدن در بستر یا گذاشتن سر بر روی بالش بلند ایجاد می شوند </a:t>
            </a:r>
          </a:p>
          <a:p>
            <a:pPr algn="r" rtl="1"/>
            <a:r>
              <a:rPr lang="fa-IR" b="1" dirty="0">
                <a:cs typeface="B Karim" panose="00000400000000000000" pitchFamily="2" charset="-78"/>
              </a:rPr>
              <a:t>فاکتورهای مستعد کننده عبارتند از : ضربه به سر ، نوریت وستیبولار ، وفیستول پری لنف . </a:t>
            </a:r>
          </a:p>
          <a:p>
            <a:pPr algn="r" rtl="1"/>
            <a:r>
              <a:rPr lang="fa-IR" b="1" dirty="0">
                <a:cs typeface="B Karim" panose="00000400000000000000" pitchFamily="2" charset="-78"/>
              </a:rPr>
              <a:t>پاتوفیزیولوژی  </a:t>
            </a:r>
            <a:r>
              <a:rPr lang="en-US" dirty="0">
                <a:cs typeface="B Karim" panose="00000400000000000000" pitchFamily="2" charset="-78"/>
              </a:rPr>
              <a:t>BPPV</a:t>
            </a:r>
            <a:r>
              <a:rPr lang="en-US" b="1" dirty="0">
                <a:cs typeface="B Karim" panose="00000400000000000000" pitchFamily="2" charset="-78"/>
              </a:rPr>
              <a:t> </a:t>
            </a:r>
            <a:r>
              <a:rPr lang="fa-IR" b="1" dirty="0">
                <a:cs typeface="B Karim" panose="00000400000000000000" pitchFamily="2" charset="-78"/>
              </a:rPr>
              <a:t>با تحریک شدید کوپولا توسط ذرات داخل کانال نیم دایره ای در ارتباط است که باعث می شود فعالیت و شلیک عصب افزایش یابد </a:t>
            </a:r>
          </a:p>
          <a:p>
            <a:pPr algn="r" rtl="1"/>
            <a:r>
              <a:rPr lang="fa-IR" b="1" dirty="0">
                <a:cs typeface="B Karim" panose="00000400000000000000" pitchFamily="2" charset="-78"/>
              </a:rPr>
              <a:t>. تشخیص با مانور هال پایک تأئید می شود . </a:t>
            </a:r>
            <a:endParaRPr lang="en-US" dirty="0">
              <a:cs typeface="B Karim" panose="00000400000000000000" pitchFamily="2" charset="-78"/>
            </a:endParaRPr>
          </a:p>
          <a:p>
            <a:pPr algn="r" rtl="1"/>
            <a:r>
              <a:rPr lang="fa-IR" b="1" dirty="0">
                <a:cs typeface="B Karim" panose="00000400000000000000" pitchFamily="2" charset="-78"/>
              </a:rPr>
              <a:t>درمان مؤثر واریان خلفی ، </a:t>
            </a:r>
            <a:r>
              <a:rPr lang="en-US" dirty="0">
                <a:cs typeface="B Karim" panose="00000400000000000000" pitchFamily="2" charset="-78"/>
              </a:rPr>
              <a:t>Epley Maneuver</a:t>
            </a:r>
            <a:r>
              <a:rPr lang="fa-IR" b="1" dirty="0">
                <a:cs typeface="B Karim" panose="00000400000000000000" pitchFamily="2" charset="-78"/>
              </a:rPr>
              <a:t> می باشد</a:t>
            </a:r>
            <a:endParaRPr lang="fa-IR" dirty="0">
              <a:cs typeface="B Karim" panose="00000400000000000000" pitchFamily="2" charset="-78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42B2DEC-4D15-4AD9-9935-7D521D4BD0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19858" y="16087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8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2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B517A-0038-4167-AD9E-B33DF11A2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Bodoni MT Black" panose="02070A03080606020203" pitchFamily="18" charset="0"/>
                <a:ea typeface="+mn-ea"/>
                <a:cs typeface="B Karim" panose="00000400000000000000" pitchFamily="2" charset="-78"/>
              </a:rPr>
              <a:t>Epley Maneuver</a:t>
            </a:r>
            <a:endParaRPr lang="fa-IR" sz="6600" dirty="0">
              <a:solidFill>
                <a:srgbClr val="C00000"/>
              </a:solidFill>
              <a:latin typeface="Bodoni MT Black" panose="02070A03080606020203" pitchFamily="18" charset="0"/>
            </a:endParaRPr>
          </a:p>
        </p:txBody>
      </p:sp>
      <p:pic>
        <p:nvPicPr>
          <p:cNvPr id="4" name="Treating+BPPV-+The+Epley+Manuever+-+Boys+Town+National+Research+Hospital">
            <a:hlinkClick r:id="" action="ppaction://media"/>
            <a:extLst>
              <a:ext uri="{FF2B5EF4-FFF2-40B4-BE49-F238E27FC236}">
                <a16:creationId xmlns:a16="http://schemas.microsoft.com/office/drawing/2014/main" id="{3B136D61-0BCD-458F-988D-60BDD8AFA12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06700" y="2095500"/>
            <a:ext cx="6569075" cy="3695700"/>
          </a:xfr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A6C34FD-FD13-4263-8153-9D0E1501860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31525" y="249025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30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5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39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8A05D-F835-41A0-928C-4A8E8EC59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Britannic Bold" panose="020B09030607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Meniere Disease</a:t>
            </a:r>
            <a:endParaRPr lang="fa-IR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30F27-9648-4835-B46D-16C85A319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b="1" dirty="0">
                <a:cs typeface="B Karim" panose="00000400000000000000" pitchFamily="2" charset="-78"/>
              </a:rPr>
              <a:t>تریاد بیماری مینیر عبارت است از : سرگیجه مکرر خودبخودی ، کاهش شنوایی حسی عصبی ، و وزوز گوش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حملات سرگیجه بین 20 دقیقه تا چند ساعت ادامه دارند . بدنیال حملات شدید سرگیجه ، چند روزی عدم تعادل خفیف ممکن است ادامه یابد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در حین حملات ، کاهش شنوایی فرکانسهای پائین ممکن است دیده شود . با تکرار حملات ، کاهش شنوایی پیشرفت خواهد کرد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پروفیلاکسی برای بیماری مینیر عبارتست از : محدودیت نمک و دیورتیک مانند هیدروکلروتیازید </a:t>
            </a:r>
            <a:r>
              <a:rPr lang="en-US" dirty="0">
                <a:cs typeface="B Karim" panose="00000400000000000000" pitchFamily="2" charset="-78"/>
              </a:rPr>
              <a:t>(Hydrochlorothiazide)</a:t>
            </a:r>
            <a:r>
              <a:rPr lang="fa-IR" b="1" dirty="0">
                <a:cs typeface="B Karim" panose="00000400000000000000" pitchFamily="2" charset="-78"/>
              </a:rPr>
              <a:t> 50 میلی گرم دوبار در روز یا استازولامید </a:t>
            </a:r>
            <a:r>
              <a:rPr lang="en-US" dirty="0">
                <a:cs typeface="B Karim" panose="00000400000000000000" pitchFamily="2" charset="-78"/>
              </a:rPr>
              <a:t>(Acetazolamide)</a:t>
            </a:r>
            <a:r>
              <a:rPr lang="fa-IR" b="1" dirty="0">
                <a:cs typeface="B Karim" panose="00000400000000000000" pitchFamily="2" charset="-78"/>
              </a:rPr>
              <a:t> 500 میلی گرم دوبار در روز .</a:t>
            </a:r>
            <a:endParaRPr lang="fa-IR" dirty="0">
              <a:cs typeface="B Karim" panose="00000400000000000000" pitchFamily="2" charset="-78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72417CE-B7EE-4C5F-8B0B-000750BBCA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80193" y="16087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06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4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C97BE-F771-4EC6-9096-F54E261F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Arial Black" panose="020B0A04020102020204" pitchFamily="34" charset="0"/>
              </a:rPr>
              <a:t>Migraine</a:t>
            </a:r>
            <a:endParaRPr lang="fa-IR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6D7EF-6D89-4AE8-B7BA-CE940CFFB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746" y="2951040"/>
            <a:ext cx="10515600" cy="1251683"/>
          </a:xfrm>
        </p:spPr>
        <p:txBody>
          <a:bodyPr/>
          <a:lstStyle/>
          <a:p>
            <a:pPr algn="r" rtl="1"/>
            <a:r>
              <a:rPr lang="fa-IR" b="1" dirty="0">
                <a:cs typeface="B Karim" panose="00000400000000000000" pitchFamily="2" charset="-78"/>
              </a:rPr>
              <a:t>دیزینس میگرنی فقط2% علل دیزینس را تشکیل می دهند و لذا قبل از گذاشتن چنین تشخیصی سایر علل باید رد شوند</a:t>
            </a:r>
            <a:endParaRPr lang="fa-IR" dirty="0">
              <a:cs typeface="B Karim" panose="00000400000000000000" pitchFamily="2" charset="-78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B3002C1-7BFD-4713-877E-C6E55083B6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26725" y="231245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31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446E2-7A5B-4064-81BF-8A75B9901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Britannic Bold" panose="020B09030607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Medication Toxicity</a:t>
            </a:r>
            <a:endParaRPr lang="fa-IR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20378-3AF9-4C50-B4F8-6336C75D2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1279"/>
            <a:ext cx="10515600" cy="2130913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Aminoglycosides</a:t>
            </a:r>
          </a:p>
          <a:p>
            <a:r>
              <a:rPr lang="en-US" dirty="0">
                <a:latin typeface="Arial Black" panose="020B0A04020102020204" pitchFamily="34" charset="0"/>
              </a:rPr>
              <a:t>Anticonvulsants</a:t>
            </a:r>
          </a:p>
          <a:p>
            <a:r>
              <a:rPr lang="en-US" dirty="0">
                <a:latin typeface="Arial Black" panose="020B0A04020102020204" pitchFamily="34" charset="0"/>
              </a:rPr>
              <a:t>Sedatives</a:t>
            </a:r>
          </a:p>
          <a:p>
            <a:r>
              <a:rPr lang="en-US" dirty="0">
                <a:latin typeface="Arial Black" panose="020B0A04020102020204" pitchFamily="34" charset="0"/>
              </a:rPr>
              <a:t>Cisplatin</a:t>
            </a:r>
            <a:endParaRPr lang="fa-IR" dirty="0">
              <a:latin typeface="Arial Black" panose="020B0A04020102020204" pitchFamily="34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BF82B32-B1A9-4D92-9BB4-B172F44765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60592" y="15912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11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2D7EE-3163-42F5-B530-2A72661C4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Britannic Bold" panose="020B09030607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Epileptic Dizziness</a:t>
            </a:r>
            <a:endParaRPr lang="fa-IR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8F7CE-CDFA-4996-BEC4-73F44B46F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746" y="2088661"/>
            <a:ext cx="10515600" cy="3177198"/>
          </a:xfrm>
        </p:spPr>
        <p:txBody>
          <a:bodyPr/>
          <a:lstStyle/>
          <a:p>
            <a:pPr algn="just" rtl="1"/>
            <a:r>
              <a:rPr lang="fa-IR" b="1" dirty="0">
                <a:cs typeface="B Karim" panose="00000400000000000000" pitchFamily="2" charset="-78"/>
              </a:rPr>
              <a:t>در موارد نادری احساس کوتاه مدت ناگهانی بی ثباتی یا سرگیجه ممکن است تظاهر یک تشنج باشد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سرگیجه تنها ، نادر است . غالب بیماران سایر علائم تشنج را بهمراه دارند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برادی کاردی حین حمله (ایکتال) یا حتی آسیستول نیز ممکن است تظاهر یک تشنج باشند که بیشتر از لب تمپورال چپ ناشی می شوند</a:t>
            </a:r>
          </a:p>
          <a:p>
            <a:pPr algn="just" rtl="1"/>
            <a:r>
              <a:rPr lang="fa-IR" b="1" dirty="0">
                <a:cs typeface="B Karim" panose="00000400000000000000" pitchFamily="2" charset="-78"/>
              </a:rPr>
              <a:t>تشخیص سرگیجه یا دیزینس اپی لپتیک را تنها باید بعد از رد سایر علائم و دیدن اسپایکها در نوار مغزی حین حمله گذاشت .</a:t>
            </a:r>
            <a:endParaRPr lang="en-US" dirty="0">
              <a:cs typeface="B Karim" panose="00000400000000000000" pitchFamily="2" charset="-78"/>
            </a:endParaRPr>
          </a:p>
          <a:p>
            <a:pPr algn="just" rtl="1"/>
            <a:endParaRPr lang="fa-IR" dirty="0">
              <a:cs typeface="B Karim" panose="00000400000000000000" pitchFamily="2" charset="-78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308EA3C-5BD4-4E73-BD41-744A655F19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09791" y="152492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040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2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C7D01-F460-4C01-9DB1-DFEC367E5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Britannic Bold" panose="020B09030607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Cerebellopontine Angle (CPA) Tumors</a:t>
            </a:r>
            <a:endParaRPr lang="fa-IR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F97D4-132F-435F-9F4B-0FB104A89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539" y="1623401"/>
            <a:ext cx="10515600" cy="1541829"/>
          </a:xfrm>
        </p:spPr>
        <p:txBody>
          <a:bodyPr/>
          <a:lstStyle/>
          <a:p>
            <a:pPr algn="r" rtl="1"/>
            <a:r>
              <a:rPr lang="fa-IR" b="1" dirty="0">
                <a:cs typeface="B Karim" panose="00000400000000000000" pitchFamily="2" charset="-78"/>
              </a:rPr>
              <a:t>آکوستیک نورینوما و مننژیوما شایعترین تومورهای این ناحیه اند</a:t>
            </a:r>
          </a:p>
          <a:p>
            <a:pPr algn="r" rtl="1"/>
            <a:r>
              <a:rPr lang="fa-IR" b="1" dirty="0">
                <a:cs typeface="B Karim" panose="00000400000000000000" pitchFamily="2" charset="-78"/>
              </a:rPr>
              <a:t>علائم تومورهای این ناحیه عبارتند از : کرختی صورت ، ضعف صورت ، کاهش شنوایی ، و عدم تعادل</a:t>
            </a:r>
            <a:endParaRPr lang="fa-IR" dirty="0">
              <a:cs typeface="B Karim" panose="000004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2C9352-6A59-43BB-BA2B-1891485E523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129" y="2772801"/>
            <a:ext cx="3189556" cy="372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06F68E8-6059-40BE-A472-412EDD8935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71386" y="113603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49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C4128-7476-4372-993D-E81476138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C00000"/>
                </a:solidFill>
                <a:latin typeface="Britannic Bold" panose="020B09030607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Postconcussion</a:t>
            </a:r>
            <a:r>
              <a:rPr lang="en-US" dirty="0">
                <a:solidFill>
                  <a:srgbClr val="C00000"/>
                </a:solidFill>
                <a:latin typeface="Britannic Bold" panose="020B09030607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Syndrome</a:t>
            </a:r>
            <a:endParaRPr lang="fa-IR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AE51A-A9E2-4AB6-9DF2-AAECD0FE3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Headache</a:t>
            </a:r>
          </a:p>
          <a:p>
            <a:r>
              <a:rPr lang="en-US" dirty="0">
                <a:latin typeface="Arial Black" panose="020B0A04020102020204" pitchFamily="34" charset="0"/>
              </a:rPr>
              <a:t>Irritability</a:t>
            </a:r>
          </a:p>
          <a:p>
            <a:r>
              <a:rPr lang="en-US" dirty="0">
                <a:latin typeface="Arial Black" panose="020B0A04020102020204" pitchFamily="34" charset="0"/>
              </a:rPr>
              <a:t>Forgetfulness</a:t>
            </a:r>
          </a:p>
          <a:p>
            <a:r>
              <a:rPr lang="en-US" dirty="0">
                <a:latin typeface="Arial Black" panose="020B0A04020102020204" pitchFamily="34" charset="0"/>
              </a:rPr>
              <a:t>Concentration disorder</a:t>
            </a:r>
          </a:p>
          <a:p>
            <a:r>
              <a:rPr lang="en-US" dirty="0">
                <a:latin typeface="Arial Black" panose="020B0A04020102020204" pitchFamily="34" charset="0"/>
              </a:rPr>
              <a:t>Dizziness</a:t>
            </a:r>
          </a:p>
          <a:p>
            <a:endParaRPr lang="fa-IR" dirty="0">
              <a:latin typeface="Arial Black" panose="020B0A04020102020204" pitchFamily="34" charset="0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79FC3BC-1C43-422F-8504-07B4D96382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89659" y="16087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3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416C0-B9B7-473D-A1E5-43A4AD211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Britannic Bold" panose="020B09030607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Multiple Sclerosis (MS)</a:t>
            </a:r>
            <a:endParaRPr lang="fa-IR" dirty="0">
              <a:solidFill>
                <a:srgbClr val="C0000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30FDCC6-94B7-4245-81EC-04780D02047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715" y="1764078"/>
            <a:ext cx="4351338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Genetics (2017)">
            <a:extLst>
              <a:ext uri="{FF2B5EF4-FFF2-40B4-BE49-F238E27FC236}">
                <a16:creationId xmlns:a16="http://schemas.microsoft.com/office/drawing/2014/main" id="{7EB0DEE1-A697-4F1D-A35D-5D6C57D880F1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4" r="17990"/>
          <a:stretch/>
        </p:blipFill>
        <p:spPr bwMode="auto">
          <a:xfrm>
            <a:off x="1238677" y="1790590"/>
            <a:ext cx="3736730" cy="4298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4550844-5272-4302-A45A-B11DAB3291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40459" y="11017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2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8D8EA-A87C-4D32-8591-37F36D9F3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Britannic Bold" panose="020B09030607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Dizziness of Psychologic Origin</a:t>
            </a:r>
            <a:endParaRPr lang="fa-IR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BD479-663C-4E3E-AE04-2E25C1696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42724"/>
            <a:ext cx="10515600" cy="1172552"/>
          </a:xfrm>
        </p:spPr>
        <p:txBody>
          <a:bodyPr/>
          <a:lstStyle/>
          <a:p>
            <a:pPr marL="0" indent="0" algn="just" rtl="1">
              <a:buNone/>
            </a:pPr>
            <a:r>
              <a:rPr lang="fa-IR" b="1" dirty="0">
                <a:cs typeface="B Karim" panose="00000400000000000000" pitchFamily="2" charset="-78"/>
              </a:rPr>
              <a:t>بیماران دچار اضطراب یا حملات پانیک ممکن است از دیزینس شکایت کنند که بدلیل وجود حالتهایی مانند بادکردگی سر ، سبکی سر ، یا جدایی از خود بوضوح با سرگیجه متفاوتند</a:t>
            </a:r>
            <a:endParaRPr lang="fa-IR" dirty="0">
              <a:cs typeface="B Karim" panose="00000400000000000000" pitchFamily="2" charset="-78"/>
            </a:endParaRP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F8B6EAD-D860-430C-B130-17B7D01115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02925" y="2041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26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638</TotalTime>
  <Words>1136</Words>
  <Application>Microsoft Office PowerPoint</Application>
  <PresentationFormat>Widescreen</PresentationFormat>
  <Paragraphs>105</Paragraphs>
  <Slides>29</Slides>
  <Notes>0</Notes>
  <HiddenSlides>0</HiddenSlides>
  <MMClips>41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Arial Black</vt:lpstr>
      <vt:lpstr>Bodoni MT Black</vt:lpstr>
      <vt:lpstr>Bookman Old Style</vt:lpstr>
      <vt:lpstr>Britannic Bold</vt:lpstr>
      <vt:lpstr>DimaNoto</vt:lpstr>
      <vt:lpstr>Rockwell</vt:lpstr>
      <vt:lpstr>w_Zar Bold</vt:lpstr>
      <vt:lpstr>Damask</vt:lpstr>
      <vt:lpstr>PowerPoint Presentation</vt:lpstr>
      <vt:lpstr>DIZZINESS &amp; VERTIGO</vt:lpstr>
      <vt:lpstr>DIZZINESS</vt:lpstr>
      <vt:lpstr>VERTIGO</vt:lpstr>
      <vt:lpstr>History</vt:lpstr>
      <vt:lpstr>Neurologic Examination</vt:lpstr>
      <vt:lpstr>Neurologic Examination CEREBELLAR TESTS</vt:lpstr>
      <vt:lpstr>Neurologic Examination CEREBELLAR TESTS Finger – to – Nose Test      </vt:lpstr>
      <vt:lpstr>Neurologic Examination CEREBELLAR TESTS Heel-to-Shin Test</vt:lpstr>
      <vt:lpstr>Neurologic Examination CEREBELLAR TESTS Overshoot          </vt:lpstr>
      <vt:lpstr>Neurologic Examination CEREBELLAR TESTS Rebound        </vt:lpstr>
      <vt:lpstr>Neurologic Examination CEREBELLAR TESTS Truncal AtaxiA         </vt:lpstr>
      <vt:lpstr>Neurologic Examination NYSTAGMUS</vt:lpstr>
      <vt:lpstr>Neurologic Examination Head-Thrust Test</vt:lpstr>
      <vt:lpstr>Neurologic Examination Dix-Hallpike Maneuver</vt:lpstr>
      <vt:lpstr>IMAGING</vt:lpstr>
      <vt:lpstr>PowerPoint Presentation</vt:lpstr>
      <vt:lpstr>Vertebrobasilar Ischemia &amp; Infarction</vt:lpstr>
      <vt:lpstr>Vestibular Neuritis</vt:lpstr>
      <vt:lpstr>Benign Paroxysmal Positional Vertigo (BPPV)</vt:lpstr>
      <vt:lpstr>Epley Maneuver</vt:lpstr>
      <vt:lpstr>Meniere Disease</vt:lpstr>
      <vt:lpstr>Migraine</vt:lpstr>
      <vt:lpstr>Medication Toxicity</vt:lpstr>
      <vt:lpstr>Epileptic Dizziness</vt:lpstr>
      <vt:lpstr>Cerebellopontine Angle (CPA) Tumors</vt:lpstr>
      <vt:lpstr>Postconcussion Syndrome</vt:lpstr>
      <vt:lpstr>Multiple Sclerosis (MS)</vt:lpstr>
      <vt:lpstr>Dizziness of Psychologic Origin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Rostam Seifaddini</dc:creator>
  <cp:lastModifiedBy>Rostam Seifaddini</cp:lastModifiedBy>
  <cp:revision>59</cp:revision>
  <dcterms:created xsi:type="dcterms:W3CDTF">2020-05-02T19:50:43Z</dcterms:created>
  <dcterms:modified xsi:type="dcterms:W3CDTF">2020-05-03T19:13:38Z</dcterms:modified>
</cp:coreProperties>
</file>