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3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t>11/17/2018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3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6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9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1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9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7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0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0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5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6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4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4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1039092"/>
            <a:ext cx="8679915" cy="1932708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ISCHEMIC  STROKE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138056"/>
            <a:ext cx="8673427" cy="2090798"/>
          </a:xfrm>
        </p:spPr>
        <p:txBody>
          <a:bodyPr>
            <a:normAutofit fontScale="85000" lnSpcReduction="20000"/>
          </a:bodyPr>
          <a:lstStyle/>
          <a:p>
            <a:r>
              <a:rPr lang="en-US" sz="8700" dirty="0" smtClean="0"/>
              <a:t>AML</a:t>
            </a:r>
          </a:p>
          <a:p>
            <a:endParaRPr lang="en-US" sz="4800" dirty="0"/>
          </a:p>
          <a:p>
            <a:r>
              <a:rPr lang="fa-IR" sz="3600" dirty="0" smtClean="0"/>
              <a:t>مریم عزیزی زاده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2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ECHO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EF 55 </a:t>
            </a:r>
          </a:p>
          <a:p>
            <a:r>
              <a:rPr lang="en-US" sz="3600" dirty="0" smtClean="0"/>
              <a:t>MILD MR</a:t>
            </a:r>
          </a:p>
          <a:p>
            <a:r>
              <a:rPr lang="en-US" sz="3600" dirty="0" smtClean="0"/>
              <a:t>MILD TR</a:t>
            </a:r>
          </a:p>
          <a:p>
            <a:r>
              <a:rPr lang="en-US" sz="3600" dirty="0" smtClean="0"/>
              <a:t>NO CLOT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55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/>
              <a:t> </a:t>
            </a:r>
            <a:r>
              <a:rPr lang="fa-IR" sz="2400" dirty="0" smtClean="0"/>
              <a:t>بیمار با تشخیص ایسکمیک استروک تحت درمان با زالربان قرار گرفت و با توجه به پان سیتوپنی مشاوره انکولوژی انجام شد و </a:t>
            </a:r>
            <a:r>
              <a:rPr lang="en-US" sz="2400" dirty="0" smtClean="0"/>
              <a:t> BMA/BMB </a:t>
            </a:r>
            <a:r>
              <a:rPr lang="fa-IR" sz="2400" dirty="0" smtClean="0"/>
              <a:t> انجام شد و </a:t>
            </a:r>
            <a:r>
              <a:rPr lang="en-US" sz="2400" dirty="0" smtClean="0"/>
              <a:t> AML </a:t>
            </a:r>
            <a:r>
              <a:rPr lang="fa-IR" sz="2400" dirty="0" smtClean="0"/>
              <a:t> جهت بیمار مطرح شد .</a:t>
            </a:r>
          </a:p>
          <a:p>
            <a:pPr algn="just" rtl="1"/>
            <a:r>
              <a:rPr lang="fa-IR" sz="2400" dirty="0" smtClean="0"/>
              <a:t>بیمار در سیر بستری به طور ناگهانی دچار افت هوشیاری شده به طوریکه با تحریک چشم باز میکرده / آه و ناله داشته / سمت راست را خودبخود حرکت میداده و چپ پلژیک بوده / پلانتار چپ </a:t>
            </a:r>
            <a:r>
              <a:rPr lang="en-US" sz="2400" dirty="0" smtClean="0"/>
              <a:t> 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54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2" t="279" r="23340" b="-279"/>
          <a:stretch/>
        </p:blipFill>
        <p:spPr>
          <a:xfrm>
            <a:off x="5103259" y="1239924"/>
            <a:ext cx="2836718" cy="373073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BRAIN </a:t>
            </a:r>
            <a:r>
              <a:rPr lang="en-US" sz="6000" b="1" dirty="0" smtClean="0"/>
              <a:t>CT</a:t>
            </a:r>
            <a:br>
              <a:rPr lang="en-US" sz="6000" b="1" dirty="0" smtClean="0"/>
            </a:br>
            <a:r>
              <a:rPr lang="en-US" sz="6000" b="1" dirty="0" smtClean="0"/>
              <a:t>2nd</a:t>
            </a:r>
            <a:endParaRPr lang="en-US" sz="6000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r="24001" b="3138"/>
          <a:stretch/>
        </p:blipFill>
        <p:spPr>
          <a:xfrm>
            <a:off x="8655626" y="1239924"/>
            <a:ext cx="2847109" cy="373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2" t="5696" r="25159" b="2713"/>
          <a:stretch/>
        </p:blipFill>
        <p:spPr>
          <a:xfrm>
            <a:off x="799517" y="1175892"/>
            <a:ext cx="3720528" cy="4029953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r="24994"/>
          <a:stretch/>
        </p:blipFill>
        <p:spPr>
          <a:xfrm>
            <a:off x="5000673" y="1170723"/>
            <a:ext cx="3083453" cy="403512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3" t="-2507" r="26316" b="2507"/>
          <a:stretch/>
        </p:blipFill>
        <p:spPr>
          <a:xfrm>
            <a:off x="8655627" y="1170724"/>
            <a:ext cx="3034145" cy="40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dirty="0" smtClean="0"/>
              <a:t>مانیتول برای بیمار شروع شد و مشاوره نوروسرجری انجام شد و بیمار قابل انتقال به سرویس نوروسرجری شد /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38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dirty="0" smtClean="0"/>
              <a:t>طبق نظر اتند محترم انکولوژی پرزنتیشن </a:t>
            </a:r>
            <a:r>
              <a:rPr lang="en-US" sz="3200" dirty="0" smtClean="0"/>
              <a:t> AML </a:t>
            </a:r>
            <a:r>
              <a:rPr lang="fa-IR" sz="3200" dirty="0" smtClean="0"/>
              <a:t> بیمار با استروک بوده است که به ندرت اتفاق می افتد 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80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HX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dirty="0" smtClean="0"/>
              <a:t>بیمار اقایی است 44 ساله که از 4 روز قبل از پذیرش دچار کاهش ارتباط با اطرافیان و ناتوانی در نامیدن اشخاص شده است . علائم بیمار سیر پیشرونده داشته / شکایتی از ضعف فوکال نداشته / سردرد نداشته / افت هوشیاری و حرکات تشنجی نداشته /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81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PMH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789" y="803186"/>
            <a:ext cx="6699531" cy="5248622"/>
          </a:xfrm>
        </p:spPr>
        <p:txBody>
          <a:bodyPr>
            <a:normAutofit/>
          </a:bodyPr>
          <a:lstStyle/>
          <a:p>
            <a:pPr algn="r" rtl="1"/>
            <a:r>
              <a:rPr lang="en-US" sz="3600" dirty="0" smtClean="0"/>
              <a:t>O/A</a:t>
            </a:r>
          </a:p>
          <a:p>
            <a:pPr algn="r" rtl="1"/>
            <a:r>
              <a:rPr lang="fa-IR" sz="3600" dirty="0"/>
              <a:t> </a:t>
            </a:r>
            <a:r>
              <a:rPr lang="fa-IR" sz="3600" dirty="0" smtClean="0"/>
              <a:t>بیمار دو هفته پیش با تشخیص </a:t>
            </a:r>
            <a:r>
              <a:rPr lang="en-US" sz="3600" dirty="0" smtClean="0"/>
              <a:t> DVT</a:t>
            </a:r>
            <a:r>
              <a:rPr lang="fa-IR" sz="3600" dirty="0" smtClean="0"/>
              <a:t>   بستری بوده است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4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DHX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XALLERBAN 0 DAILY</a:t>
            </a:r>
          </a:p>
          <a:p>
            <a:r>
              <a:rPr lang="en-US" sz="2800" dirty="0" smtClean="0"/>
              <a:t>DALFON 500 BD</a:t>
            </a:r>
          </a:p>
          <a:p>
            <a:r>
              <a:rPr lang="en-US" sz="2800" dirty="0" smtClean="0"/>
              <a:t>RANITIDIN 150 BD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53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V/S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BP 12O/80</a:t>
            </a:r>
          </a:p>
          <a:p>
            <a:r>
              <a:rPr lang="en-US" sz="4000" dirty="0" smtClean="0"/>
              <a:t>PR 81</a:t>
            </a:r>
          </a:p>
          <a:p>
            <a:r>
              <a:rPr lang="en-US" sz="4000" dirty="0" smtClean="0"/>
              <a:t>RR 12</a:t>
            </a:r>
          </a:p>
          <a:p>
            <a:r>
              <a:rPr lang="en-US" sz="4000" dirty="0" smtClean="0"/>
              <a:t>T 36.7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PH/E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28" y="803186"/>
            <a:ext cx="7727324" cy="5248622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 smtClean="0"/>
              <a:t>SYSTEMIC : NL</a:t>
            </a:r>
          </a:p>
          <a:p>
            <a:pPr algn="r" rtl="1"/>
            <a:r>
              <a:rPr lang="en-US" sz="2400" dirty="0" smtClean="0"/>
              <a:t>NEUROLOGIC EXAM :</a:t>
            </a:r>
          </a:p>
          <a:p>
            <a:pPr algn="r" rtl="1"/>
            <a:r>
              <a:rPr lang="fa-IR" sz="2400" dirty="0"/>
              <a:t> </a:t>
            </a:r>
            <a:r>
              <a:rPr lang="fa-IR" sz="2400" dirty="0" smtClean="0"/>
              <a:t>بیدار اورینته / مردمک ها مید سایز ری اکتیو / ته چشم حاشیه رویت شد</a:t>
            </a:r>
          </a:p>
          <a:p>
            <a:pPr algn="r" rtl="1"/>
            <a:r>
              <a:rPr lang="fa-IR" sz="2400" dirty="0" smtClean="0"/>
              <a:t>دیسفازی بروکا</a:t>
            </a:r>
          </a:p>
          <a:p>
            <a:pPr algn="r" rtl="1"/>
            <a:r>
              <a:rPr lang="fa-IR" sz="2400" dirty="0" smtClean="0"/>
              <a:t>اعصاب کرانیال نرمال</a:t>
            </a:r>
          </a:p>
          <a:p>
            <a:pPr algn="r" rtl="1"/>
            <a:r>
              <a:rPr lang="fa-IR" sz="2400" dirty="0" smtClean="0"/>
              <a:t>فورس اندامها 5/5</a:t>
            </a:r>
          </a:p>
          <a:p>
            <a:pPr algn="r" rtl="1"/>
            <a:r>
              <a:rPr lang="fa-IR" sz="2400" dirty="0" smtClean="0"/>
              <a:t>رفلکس ها +2</a:t>
            </a:r>
          </a:p>
          <a:p>
            <a:pPr algn="r" rtl="1"/>
            <a:r>
              <a:rPr lang="fa-IR" sz="2400" dirty="0" smtClean="0"/>
              <a:t>پلانتارها </a:t>
            </a:r>
            <a:r>
              <a:rPr lang="en-US" sz="2400" dirty="0" smtClean="0"/>
              <a:t> DOWN </a:t>
            </a:r>
          </a:p>
          <a:p>
            <a:pPr algn="r" rtl="1"/>
            <a:r>
              <a:rPr lang="fa-IR" sz="2400" dirty="0" smtClean="0"/>
              <a:t>حسی و مخچه ای نرمال </a:t>
            </a:r>
          </a:p>
          <a:p>
            <a:pPr algn="r" rtl="1"/>
            <a:r>
              <a:rPr lang="fa-IR" sz="2400" dirty="0" smtClean="0"/>
              <a:t>هافمن منفی</a:t>
            </a:r>
          </a:p>
          <a:p>
            <a:pPr algn="r" rtl="1"/>
            <a:r>
              <a:rPr lang="en-US" sz="2400" dirty="0"/>
              <a:t> </a:t>
            </a:r>
            <a:r>
              <a:rPr lang="en-US" sz="2400" dirty="0" smtClean="0"/>
              <a:t>ABD REFLEX -</a:t>
            </a:r>
          </a:p>
        </p:txBody>
      </p:sp>
    </p:spTree>
    <p:extLst>
      <p:ext uri="{BB962C8B-B14F-4D97-AF65-F5344CB8AC3E}">
        <p14:creationId xmlns:p14="http://schemas.microsoft.com/office/powerpoint/2010/main" val="8021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BRAIN </a:t>
            </a:r>
            <a:r>
              <a:rPr lang="en-US" sz="6000" b="1" dirty="0" smtClean="0"/>
              <a:t>CT</a:t>
            </a:r>
            <a:br>
              <a:rPr lang="en-US" sz="6000" b="1" dirty="0" smtClean="0"/>
            </a:br>
            <a:r>
              <a:rPr lang="en-US" sz="6000" b="1" dirty="0" smtClean="0"/>
              <a:t>1st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1" r="24001" b="2877"/>
          <a:stretch/>
        </p:blipFill>
        <p:spPr>
          <a:xfrm>
            <a:off x="4842163" y="232007"/>
            <a:ext cx="3075710" cy="338402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8" t="-4735" r="23550" b="4735"/>
          <a:stretch/>
        </p:blipFill>
        <p:spPr>
          <a:xfrm>
            <a:off x="8530936" y="72736"/>
            <a:ext cx="3054927" cy="35433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0" t="-3621" r="24498" b="3621"/>
          <a:stretch/>
        </p:blipFill>
        <p:spPr>
          <a:xfrm>
            <a:off x="6961909" y="3460173"/>
            <a:ext cx="2823681" cy="33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LAB TEST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5480866" cy="5248622"/>
          </a:xfrm>
        </p:spPr>
        <p:txBody>
          <a:bodyPr>
            <a:noAutofit/>
          </a:bodyPr>
          <a:lstStyle/>
          <a:p>
            <a:r>
              <a:rPr lang="en-US" sz="2400" dirty="0" smtClean="0"/>
              <a:t>ESR 39</a:t>
            </a:r>
          </a:p>
          <a:p>
            <a:r>
              <a:rPr lang="en-US" sz="2400" dirty="0" smtClean="0"/>
              <a:t>PTT 55 &gt; 30</a:t>
            </a:r>
          </a:p>
          <a:p>
            <a:r>
              <a:rPr lang="en-US" sz="2400" dirty="0" smtClean="0"/>
              <a:t>PT 27 &gt; 15.7</a:t>
            </a:r>
          </a:p>
          <a:p>
            <a:r>
              <a:rPr lang="en-US" sz="2400" dirty="0" smtClean="0"/>
              <a:t>INR 3.4 &gt; 1.5 &gt; 1.8</a:t>
            </a:r>
          </a:p>
          <a:p>
            <a:r>
              <a:rPr lang="en-US" sz="2400" dirty="0" smtClean="0"/>
              <a:t>WBC 1200 &gt; 1200 &gt; 1300</a:t>
            </a:r>
          </a:p>
          <a:p>
            <a:r>
              <a:rPr lang="en-US" sz="2400" dirty="0" smtClean="0"/>
              <a:t>HB 11.5 &gt; 10.7 &gt; 11.3</a:t>
            </a:r>
          </a:p>
          <a:p>
            <a:r>
              <a:rPr lang="en-US" sz="2400" dirty="0" smtClean="0"/>
              <a:t>PLT 99 &gt; 93 &gt; 66</a:t>
            </a:r>
          </a:p>
          <a:p>
            <a:r>
              <a:rPr lang="en-US" sz="2400" dirty="0" smtClean="0"/>
              <a:t>BS 115  </a:t>
            </a:r>
          </a:p>
          <a:p>
            <a:r>
              <a:rPr lang="en-US" sz="2400" dirty="0" smtClean="0"/>
              <a:t>UREA 42 </a:t>
            </a:r>
          </a:p>
          <a:p>
            <a:r>
              <a:rPr lang="en-US" sz="2400" dirty="0" smtClean="0"/>
              <a:t>CR 0.9</a:t>
            </a:r>
          </a:p>
          <a:p>
            <a:r>
              <a:rPr lang="en-US" sz="2400" dirty="0" smtClean="0"/>
              <a:t>NA 141</a:t>
            </a:r>
          </a:p>
          <a:p>
            <a:r>
              <a:rPr lang="en-US" sz="2400" dirty="0" smtClean="0"/>
              <a:t>K 4.4</a:t>
            </a:r>
          </a:p>
        </p:txBody>
      </p:sp>
    </p:spTree>
    <p:extLst>
      <p:ext uri="{BB962C8B-B14F-4D97-AF65-F5344CB8AC3E}">
        <p14:creationId xmlns:p14="http://schemas.microsoft.com/office/powerpoint/2010/main" val="30657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AST 19</a:t>
            </a:r>
          </a:p>
          <a:p>
            <a:r>
              <a:rPr lang="en-US" sz="2600" dirty="0" smtClean="0"/>
              <a:t>ALT 14</a:t>
            </a:r>
          </a:p>
          <a:p>
            <a:r>
              <a:rPr lang="en-US" sz="2600" dirty="0" smtClean="0"/>
              <a:t>ALK 169</a:t>
            </a:r>
          </a:p>
          <a:p>
            <a:r>
              <a:rPr lang="en-US" sz="2600" dirty="0" smtClean="0"/>
              <a:t>BILI T 0.6</a:t>
            </a:r>
          </a:p>
          <a:p>
            <a:r>
              <a:rPr lang="en-US" sz="2600" dirty="0" smtClean="0"/>
              <a:t>BILI D 0.2</a:t>
            </a:r>
          </a:p>
          <a:p>
            <a:r>
              <a:rPr lang="en-US" sz="2600" dirty="0" smtClean="0"/>
              <a:t>FBS 71</a:t>
            </a:r>
          </a:p>
          <a:p>
            <a:r>
              <a:rPr lang="en-US" sz="2600" dirty="0" smtClean="0"/>
              <a:t>TG 157</a:t>
            </a:r>
          </a:p>
          <a:p>
            <a:r>
              <a:rPr lang="en-US" sz="2600" dirty="0" smtClean="0"/>
              <a:t>CHOLESTROL 190</a:t>
            </a:r>
          </a:p>
          <a:p>
            <a:r>
              <a:rPr lang="en-US" sz="2600" dirty="0" smtClean="0"/>
              <a:t>LDH 712</a:t>
            </a:r>
          </a:p>
          <a:p>
            <a:r>
              <a:rPr lang="en-US" sz="2600" dirty="0" smtClean="0"/>
              <a:t>IRON 74</a:t>
            </a:r>
          </a:p>
          <a:p>
            <a:r>
              <a:rPr lang="en-US" sz="2600" dirty="0" smtClean="0"/>
              <a:t>TIBC 329</a:t>
            </a:r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LAB TEST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429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55</TotalTime>
  <Words>328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 Light</vt:lpstr>
      <vt:lpstr>Rockwell</vt:lpstr>
      <vt:lpstr>Times New Roman</vt:lpstr>
      <vt:lpstr>Wingdings</vt:lpstr>
      <vt:lpstr>Atlas</vt:lpstr>
      <vt:lpstr>ISCHEMIC  STROKE</vt:lpstr>
      <vt:lpstr>HX</vt:lpstr>
      <vt:lpstr>PMH</vt:lpstr>
      <vt:lpstr>DHX</vt:lpstr>
      <vt:lpstr>V/S</vt:lpstr>
      <vt:lpstr>PH/E</vt:lpstr>
      <vt:lpstr>BRAIN CT 1st</vt:lpstr>
      <vt:lpstr>LAB TEST</vt:lpstr>
      <vt:lpstr>LAB TEST</vt:lpstr>
      <vt:lpstr>ECHO</vt:lpstr>
      <vt:lpstr>PowerPoint Presentation</vt:lpstr>
      <vt:lpstr>BRAIN CT 2nd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ISCHEMIC  STROKE</dc:title>
  <dc:creator>User</dc:creator>
  <cp:lastModifiedBy>Admin</cp:lastModifiedBy>
  <cp:revision>12</cp:revision>
  <dcterms:created xsi:type="dcterms:W3CDTF">2018-11-17T18:39:18Z</dcterms:created>
  <dcterms:modified xsi:type="dcterms:W3CDTF">2018-11-17T18:42:58Z</dcterms:modified>
</cp:coreProperties>
</file>