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64" r:id="rId5"/>
    <p:sldId id="259" r:id="rId6"/>
    <p:sldId id="265" r:id="rId7"/>
    <p:sldId id="266" r:id="rId8"/>
    <p:sldId id="267" r:id="rId9"/>
    <p:sldId id="268" r:id="rId10"/>
    <p:sldId id="269" r:id="rId11"/>
    <p:sldId id="307" r:id="rId12"/>
    <p:sldId id="262" r:id="rId13"/>
    <p:sldId id="263" r:id="rId14"/>
    <p:sldId id="311" r:id="rId15"/>
    <p:sldId id="309" r:id="rId16"/>
    <p:sldId id="310" r:id="rId17"/>
    <p:sldId id="308" r:id="rId18"/>
    <p:sldId id="260" r:id="rId19"/>
    <p:sldId id="261" r:id="rId20"/>
    <p:sldId id="271" r:id="rId21"/>
    <p:sldId id="272" r:id="rId22"/>
    <p:sldId id="273" r:id="rId23"/>
    <p:sldId id="274" r:id="rId24"/>
    <p:sldId id="275" r:id="rId25"/>
    <p:sldId id="276" r:id="rId26"/>
    <p:sldId id="278" r:id="rId27"/>
    <p:sldId id="279" r:id="rId28"/>
    <p:sldId id="280" r:id="rId29"/>
    <p:sldId id="281" r:id="rId30"/>
    <p:sldId id="277" r:id="rId31"/>
    <p:sldId id="283" r:id="rId32"/>
    <p:sldId id="284" r:id="rId33"/>
    <p:sldId id="285" r:id="rId34"/>
    <p:sldId id="286" r:id="rId35"/>
    <p:sldId id="288" r:id="rId36"/>
    <p:sldId id="289" r:id="rId37"/>
    <p:sldId id="290" r:id="rId38"/>
    <p:sldId id="287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12" r:id="rId55"/>
    <p:sldId id="313" r:id="rId56"/>
    <p:sldId id="316" r:id="rId57"/>
    <p:sldId id="317" r:id="rId58"/>
    <p:sldId id="314" r:id="rId59"/>
    <p:sldId id="315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91B41-F2BF-4EB0-BC5A-C8C17F39499B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51311-CA7C-4808-AFDA-87635B7EB4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00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7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0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5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1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5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2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16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1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1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3345A-1496-4653-B4A2-96F388A62085}" type="datetimeFigureOut">
              <a:rPr lang="en-US" smtClean="0"/>
              <a:t>6/20/2020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4F9C9-8098-4F66-9466-C686CAFC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7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ma"/><Relationship Id="rId1" Type="http://schemas.microsoft.com/office/2007/relationships/media" Target="../media/media20.wma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jpeg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3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wma"/><Relationship Id="rId1" Type="http://schemas.microsoft.com/office/2007/relationships/media" Target="../media/media24.wma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5.wma"/><Relationship Id="rId1" Type="http://schemas.microsoft.com/office/2007/relationships/media" Target="../media/media25.wma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6.wma"/><Relationship Id="rId1" Type="http://schemas.microsoft.com/office/2007/relationships/media" Target="../media/media26.wma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wma"/><Relationship Id="rId1" Type="http://schemas.microsoft.com/office/2007/relationships/media" Target="../media/media27.wma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wma"/><Relationship Id="rId1" Type="http://schemas.microsoft.com/office/2007/relationships/media" Target="../media/media28.wma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wma"/><Relationship Id="rId1" Type="http://schemas.microsoft.com/office/2007/relationships/media" Target="../media/media29.wma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0.wma"/><Relationship Id="rId1" Type="http://schemas.microsoft.com/office/2007/relationships/media" Target="../media/media30.wm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1.wma"/><Relationship Id="rId1" Type="http://schemas.microsoft.com/office/2007/relationships/media" Target="../media/media31.wm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ma"/><Relationship Id="rId1" Type="http://schemas.microsoft.com/office/2007/relationships/media" Target="../media/media32.wma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ma"/><Relationship Id="rId1" Type="http://schemas.microsoft.com/office/2007/relationships/media" Target="../media/media33.wma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wma"/><Relationship Id="rId1" Type="http://schemas.microsoft.com/office/2007/relationships/media" Target="../media/media34.wma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wma"/><Relationship Id="rId1" Type="http://schemas.microsoft.com/office/2007/relationships/media" Target="../media/media35.wma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ma"/><Relationship Id="rId1" Type="http://schemas.microsoft.com/office/2007/relationships/media" Target="../media/media36.wma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ma"/><Relationship Id="rId1" Type="http://schemas.microsoft.com/office/2007/relationships/media" Target="../media/media37.wma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ma"/><Relationship Id="rId1" Type="http://schemas.microsoft.com/office/2007/relationships/media" Target="../media/media38.wma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ma"/><Relationship Id="rId1" Type="http://schemas.microsoft.com/office/2007/relationships/media" Target="../media/media39.wma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ma"/><Relationship Id="rId1" Type="http://schemas.microsoft.com/office/2007/relationships/media" Target="../media/media40.wma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1.wma"/><Relationship Id="rId1" Type="http://schemas.microsoft.com/office/2007/relationships/media" Target="../media/media41.wma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2.wma"/><Relationship Id="rId1" Type="http://schemas.microsoft.com/office/2007/relationships/media" Target="../media/media42.wma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43.wma"/><Relationship Id="rId1" Type="http://schemas.microsoft.com/office/2007/relationships/media" Target="../media/media43.wma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wma"/><Relationship Id="rId1" Type="http://schemas.microsoft.com/office/2007/relationships/media" Target="../media/media44.wma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wma"/><Relationship Id="rId1" Type="http://schemas.microsoft.com/office/2007/relationships/media" Target="../media/media45.wma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wma"/><Relationship Id="rId1" Type="http://schemas.microsoft.com/office/2007/relationships/media" Target="../media/media46.wma"/><Relationship Id="rId6" Type="http://schemas.openxmlformats.org/officeDocument/2006/relationships/image" Target="../media/image3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wma"/><Relationship Id="rId1" Type="http://schemas.microsoft.com/office/2007/relationships/media" Target="../media/media47.wma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8.wma"/><Relationship Id="rId1" Type="http://schemas.microsoft.com/office/2007/relationships/media" Target="../media/media48.wma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9.wma"/><Relationship Id="rId1" Type="http://schemas.microsoft.com/office/2007/relationships/media" Target="../media/media49.wma"/><Relationship Id="rId5" Type="http://schemas.openxmlformats.org/officeDocument/2006/relationships/image" Target="../media/image3.png"/><Relationship Id="rId4" Type="http://schemas.openxmlformats.org/officeDocument/2006/relationships/image" Target="../media/image2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0.wma"/><Relationship Id="rId1" Type="http://schemas.microsoft.com/office/2007/relationships/media" Target="../media/media50.wma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1.wma"/><Relationship Id="rId1" Type="http://schemas.microsoft.com/office/2007/relationships/media" Target="../media/media51.wma"/><Relationship Id="rId5" Type="http://schemas.openxmlformats.org/officeDocument/2006/relationships/image" Target="../media/image3.png"/><Relationship Id="rId4" Type="http://schemas.openxmlformats.org/officeDocument/2006/relationships/image" Target="../media/image3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audio" Target="../media/media52.wma"/><Relationship Id="rId7" Type="http://schemas.openxmlformats.org/officeDocument/2006/relationships/image" Target="../media/image3.png"/><Relationship Id="rId2" Type="http://schemas.microsoft.com/office/2007/relationships/media" Target="../media/media52.wma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emf"/><Relationship Id="rId5" Type="http://schemas.openxmlformats.org/officeDocument/2006/relationships/oleObject" Target="../embeddings/Microsoft_Word_97_-_2003_Document1.doc"/><Relationship Id="rId4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3.wma"/><Relationship Id="rId1" Type="http://schemas.microsoft.com/office/2007/relationships/media" Target="../media/media53.wma"/><Relationship Id="rId5" Type="http://schemas.openxmlformats.org/officeDocument/2006/relationships/image" Target="../media/image3.png"/><Relationship Id="rId4" Type="http://schemas.openxmlformats.org/officeDocument/2006/relationships/image" Target="../media/image3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4.wma"/><Relationship Id="rId1" Type="http://schemas.microsoft.com/office/2007/relationships/media" Target="../media/media54.wma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wma"/><Relationship Id="rId1" Type="http://schemas.microsoft.com/office/2007/relationships/media" Target="../media/media55.wma"/><Relationship Id="rId5" Type="http://schemas.openxmlformats.org/officeDocument/2006/relationships/image" Target="../media/image3.png"/><Relationship Id="rId4" Type="http://schemas.openxmlformats.org/officeDocument/2006/relationships/image" Target="../media/image3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wma"/><Relationship Id="rId1" Type="http://schemas.microsoft.com/office/2007/relationships/media" Target="../media/media56.wma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7.wma"/><Relationship Id="rId1" Type="http://schemas.microsoft.com/office/2007/relationships/media" Target="../media/media57.wma"/><Relationship Id="rId5" Type="http://schemas.openxmlformats.org/officeDocument/2006/relationships/image" Target="../media/image3.png"/><Relationship Id="rId4" Type="http://schemas.openxmlformats.org/officeDocument/2006/relationships/image" Target="../media/image3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wma"/><Relationship Id="rId1" Type="http://schemas.microsoft.com/office/2007/relationships/media" Target="../media/media58.wma"/><Relationship Id="rId5" Type="http://schemas.openxmlformats.org/officeDocument/2006/relationships/image" Target="../media/image3.png"/><Relationship Id="rId4" Type="http://schemas.openxmlformats.org/officeDocument/2006/relationships/image" Target="../media/image3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wma"/><Relationship Id="rId1" Type="http://schemas.microsoft.com/office/2007/relationships/media" Target="../media/media59.wma"/><Relationship Id="rId5" Type="http://schemas.openxmlformats.org/officeDocument/2006/relationships/image" Target="../media/image3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sz="9600" dirty="0" smtClean="0"/>
              <a:t>میوپاتی</a:t>
            </a:r>
            <a:r>
              <a:rPr lang="fa-IR" dirty="0" smtClean="0"/>
              <a:t/>
            </a:r>
            <a:br>
              <a:rPr lang="fa-IR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a-IR" sz="2800" dirty="0" smtClean="0"/>
              <a:t>دکتر مریم عابدینی</a:t>
            </a:r>
            <a:endParaRPr lang="en-US" sz="2800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25"/>
            <a:ext cx="21717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065" y="4519617"/>
            <a:ext cx="2555875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57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79"/>
    </mc:Choice>
    <mc:Fallback>
      <p:transition spd="slow" advTm="8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Definition and Classification of Myopathies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Muscle</a:t>
            </a:r>
            <a:r>
              <a:rPr lang="fa-IR" dirty="0" smtClean="0"/>
              <a:t> </a:t>
            </a:r>
            <a:r>
              <a:rPr lang="en-US" dirty="0" smtClean="0"/>
              <a:t>diseases </a:t>
            </a:r>
            <a:r>
              <a:rPr lang="en-US" dirty="0"/>
              <a:t>constitute a variety of both acquired </a:t>
            </a:r>
            <a:r>
              <a:rPr lang="en-US" dirty="0" smtClean="0"/>
              <a:t>and hereditary </a:t>
            </a:r>
            <a:r>
              <a:rPr lang="en-US" dirty="0"/>
              <a:t>disorders that can alter </a:t>
            </a:r>
            <a:r>
              <a:rPr lang="en-US" dirty="0">
                <a:solidFill>
                  <a:srgbClr val="C00000"/>
                </a:solidFill>
              </a:rPr>
              <a:t>muscle </a:t>
            </a:r>
            <a:r>
              <a:rPr lang="en-US" dirty="0" smtClean="0">
                <a:solidFill>
                  <a:srgbClr val="C00000"/>
                </a:solidFill>
              </a:rPr>
              <a:t>structure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metabolism</a:t>
            </a:r>
            <a:r>
              <a:rPr lang="en-US" dirty="0"/>
              <a:t>, or </a:t>
            </a:r>
            <a:r>
              <a:rPr lang="en-US" dirty="0">
                <a:solidFill>
                  <a:srgbClr val="C00000"/>
                </a:solidFill>
              </a:rPr>
              <a:t>muscle channel </a:t>
            </a:r>
            <a:r>
              <a:rPr lang="en-US" dirty="0"/>
              <a:t>function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Hereditary</a:t>
            </a:r>
            <a:endParaRPr lang="fa-I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Channelopathies</a:t>
            </a:r>
            <a:r>
              <a:rPr lang="en-US" dirty="0" smtClean="0"/>
              <a:t> </a:t>
            </a:r>
            <a:endParaRPr lang="fa-IR" dirty="0" smtClean="0"/>
          </a:p>
          <a:p>
            <a:pPr marL="457200" lvl="1" indent="0">
              <a:buNone/>
            </a:pPr>
            <a:r>
              <a:rPr lang="en-US" dirty="0" smtClean="0"/>
              <a:t>Congenital </a:t>
            </a:r>
            <a:r>
              <a:rPr lang="en-US" dirty="0" smtClean="0"/>
              <a:t>myopathies </a:t>
            </a:r>
            <a:endParaRPr lang="fa-IR" dirty="0" smtClean="0"/>
          </a:p>
          <a:p>
            <a:pPr marL="457200" lvl="1" indent="0">
              <a:buNone/>
            </a:pPr>
            <a:r>
              <a:rPr lang="en-US" dirty="0" smtClean="0"/>
              <a:t>Metabolic </a:t>
            </a:r>
            <a:r>
              <a:rPr lang="en-US" dirty="0" smtClean="0"/>
              <a:t>myopathies Mitochondrial myopathies </a:t>
            </a:r>
            <a:endParaRPr lang="fa-IR" dirty="0" smtClean="0"/>
          </a:p>
          <a:p>
            <a:pPr marL="457200" lvl="1" indent="0">
              <a:buNone/>
            </a:pPr>
            <a:r>
              <a:rPr lang="en-US" dirty="0" smtClean="0"/>
              <a:t>Muscular </a:t>
            </a:r>
            <a:r>
              <a:rPr lang="en-US" dirty="0" smtClean="0"/>
              <a:t>dystrophies </a:t>
            </a:r>
            <a:r>
              <a:rPr lang="en-US" dirty="0" err="1" smtClean="0"/>
              <a:t>Myotonias</a:t>
            </a:r>
            <a:endParaRPr lang="fa-IR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Acquired </a:t>
            </a:r>
            <a:endParaRPr lang="fa-IR" dirty="0" smtClean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r>
              <a:rPr lang="en-US" dirty="0" smtClean="0"/>
              <a:t>Drug-induced </a:t>
            </a:r>
            <a:r>
              <a:rPr lang="en-US" dirty="0" smtClean="0"/>
              <a:t>myopathies </a:t>
            </a:r>
            <a:endParaRPr lang="fa-IR" dirty="0" smtClean="0"/>
          </a:p>
          <a:p>
            <a:pPr marL="457200" lvl="1" indent="0">
              <a:buNone/>
            </a:pPr>
            <a:r>
              <a:rPr lang="en-US" dirty="0" smtClean="0"/>
              <a:t>Endocrine </a:t>
            </a:r>
            <a:r>
              <a:rPr lang="en-US" dirty="0" smtClean="0"/>
              <a:t>myopathies </a:t>
            </a:r>
            <a:endParaRPr lang="fa-IR" dirty="0" smtClean="0"/>
          </a:p>
          <a:p>
            <a:pPr marL="457200" lvl="1" indent="0">
              <a:buNone/>
            </a:pPr>
            <a:r>
              <a:rPr lang="en-US" dirty="0" smtClean="0"/>
              <a:t>Inflammatory </a:t>
            </a:r>
            <a:r>
              <a:rPr lang="en-US" dirty="0" smtClean="0"/>
              <a:t>myopathies </a:t>
            </a:r>
            <a:r>
              <a:rPr lang="en-US" dirty="0" err="1" smtClean="0"/>
              <a:t>Myopathies</a:t>
            </a:r>
            <a:r>
              <a:rPr lang="en-US" dirty="0" smtClean="0"/>
              <a:t> associated with systemic disease </a:t>
            </a:r>
            <a:endParaRPr lang="fa-IR" dirty="0" smtClean="0"/>
          </a:p>
          <a:p>
            <a:pPr marL="457200" lvl="1" indent="0">
              <a:buNone/>
            </a:pPr>
            <a:r>
              <a:rPr lang="en-US" dirty="0" smtClean="0"/>
              <a:t>Toxic </a:t>
            </a:r>
            <a:r>
              <a:rPr lang="en-US" dirty="0" smtClean="0"/>
              <a:t>myopathies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40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964"/>
    </mc:Choice>
    <mc:Fallback>
      <p:transition spd="slow" advTm="71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Approach to myopathy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thorough history of the </a:t>
            </a:r>
            <a:r>
              <a:rPr lang="en-US" dirty="0" smtClean="0"/>
              <a:t>patient’s type </a:t>
            </a:r>
            <a:r>
              <a:rPr lang="en-US" dirty="0"/>
              <a:t>(positive or negative) and distribution of symptoms, temporal </a:t>
            </a:r>
            <a:r>
              <a:rPr lang="en-US" dirty="0" smtClean="0"/>
              <a:t>data (progression </a:t>
            </a:r>
            <a:r>
              <a:rPr lang="en-US" dirty="0"/>
              <a:t>rate, age of onset), triggering events, associated systemic signs </a:t>
            </a:r>
            <a:r>
              <a:rPr lang="en-US" dirty="0" smtClean="0"/>
              <a:t>and symptoms</a:t>
            </a:r>
            <a:r>
              <a:rPr lang="en-US" dirty="0"/>
              <a:t>, past medical and family history,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D</a:t>
            </a:r>
            <a:r>
              <a:rPr lang="en-US" dirty="0" smtClean="0"/>
              <a:t>etailed neurologic examination </a:t>
            </a:r>
            <a:r>
              <a:rPr lang="en-US" dirty="0"/>
              <a:t>are important to diagnose these conditions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56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197"/>
    </mc:Choice>
    <mc:Fallback>
      <p:transition spd="slow" advTm="127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History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linical&#10;evaluation&#10;1. Positive&#10;and&#10;negative&#10;symptoms&#10;2. Duration&#10;of evolution&#10;3.&#10;Distribution&#10;of weakness&#10;4.&#10;Precipitatin...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71" y="1792942"/>
            <a:ext cx="10403541" cy="478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84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430"/>
    </mc:Choice>
    <mc:Fallback>
      <p:transition spd="slow" advTm="78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Symptoms Typically Associated With Myopathies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Negative</a:t>
            </a:r>
          </a:p>
          <a:p>
            <a:pPr lvl="1"/>
            <a:r>
              <a:rPr lang="en-US" sz="3500" b="1" dirty="0" smtClean="0"/>
              <a:t> </a:t>
            </a:r>
            <a:r>
              <a:rPr lang="en-US" sz="3500" b="1" dirty="0"/>
              <a:t>Exercise intolerance</a:t>
            </a:r>
          </a:p>
          <a:p>
            <a:pPr lvl="1"/>
            <a:r>
              <a:rPr lang="en-US" sz="3500" b="1" dirty="0" smtClean="0"/>
              <a:t> </a:t>
            </a:r>
            <a:r>
              <a:rPr lang="en-US" sz="3500" b="1" dirty="0"/>
              <a:t>Fatigue</a:t>
            </a:r>
          </a:p>
          <a:p>
            <a:pPr lvl="1"/>
            <a:r>
              <a:rPr lang="en-US" sz="3500" b="1" dirty="0" smtClean="0"/>
              <a:t> </a:t>
            </a:r>
            <a:r>
              <a:rPr lang="en-US" sz="3500" b="1" dirty="0"/>
              <a:t>Muscle atrophy</a:t>
            </a:r>
          </a:p>
          <a:p>
            <a:pPr lvl="1"/>
            <a:r>
              <a:rPr lang="en-US" sz="3500" b="1" dirty="0" smtClean="0"/>
              <a:t> </a:t>
            </a:r>
            <a:r>
              <a:rPr lang="en-US" sz="3500" b="1" dirty="0"/>
              <a:t>Weakness</a:t>
            </a:r>
          </a:p>
          <a:p>
            <a:r>
              <a:rPr lang="en-US" dirty="0">
                <a:solidFill>
                  <a:srgbClr val="C00000"/>
                </a:solidFill>
              </a:rPr>
              <a:t>Positive</a:t>
            </a:r>
          </a:p>
          <a:p>
            <a:pPr lvl="1"/>
            <a:r>
              <a:rPr lang="en-US" sz="3000" b="1" dirty="0" smtClean="0"/>
              <a:t> </a:t>
            </a:r>
            <a:r>
              <a:rPr lang="en-US" sz="3000" b="1" dirty="0"/>
              <a:t>Cramps</a:t>
            </a:r>
          </a:p>
          <a:p>
            <a:pPr lvl="1"/>
            <a:r>
              <a:rPr lang="en-US" sz="3000" b="1" dirty="0" smtClean="0"/>
              <a:t> Contracture </a:t>
            </a:r>
          </a:p>
          <a:p>
            <a:pPr lvl="1"/>
            <a:r>
              <a:rPr lang="en-US" sz="3000" b="1" dirty="0" smtClean="0"/>
              <a:t> </a:t>
            </a:r>
            <a:r>
              <a:rPr lang="en-US" sz="3000" b="1" dirty="0"/>
              <a:t>Muscle hypertrophy</a:t>
            </a:r>
          </a:p>
          <a:p>
            <a:pPr lvl="1"/>
            <a:r>
              <a:rPr lang="en-US" sz="3000" b="1" dirty="0" smtClean="0"/>
              <a:t> </a:t>
            </a:r>
            <a:r>
              <a:rPr lang="en-US" sz="3000" b="1" dirty="0"/>
              <a:t>Myalgia</a:t>
            </a:r>
          </a:p>
          <a:p>
            <a:pPr lvl="1"/>
            <a:r>
              <a:rPr lang="en-US" sz="3000" b="1" dirty="0" smtClean="0"/>
              <a:t> </a:t>
            </a:r>
            <a:r>
              <a:rPr lang="en-US" sz="3000" b="1" dirty="0" err="1"/>
              <a:t>Myoglobinuria</a:t>
            </a:r>
            <a:endParaRPr lang="en-US" sz="3000" b="1" dirty="0"/>
          </a:p>
          <a:p>
            <a:pPr lvl="1"/>
            <a:r>
              <a:rPr lang="en-US" sz="3000" b="1" dirty="0" smtClean="0"/>
              <a:t> </a:t>
            </a:r>
            <a:r>
              <a:rPr lang="en-US" sz="3000" b="1" dirty="0"/>
              <a:t>Stiffness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4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22"/>
    </mc:Choice>
    <mc:Fallback>
      <p:transition spd="slow" advTm="352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Weakness: MOST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77665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en-US" dirty="0" smtClean="0"/>
              <a:t>Proximal </a:t>
            </a:r>
            <a:r>
              <a:rPr lang="en-US" dirty="0"/>
              <a:t>lower extremities: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 </a:t>
            </a:r>
            <a:r>
              <a:rPr lang="en-US" dirty="0"/>
              <a:t>difficulty climbing stairs, arising from a low chair or toilet, or getting up from a squatted position.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b)  Proximal </a:t>
            </a:r>
            <a:r>
              <a:rPr lang="en-US" dirty="0"/>
              <a:t>upper extremities: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trouble </a:t>
            </a:r>
            <a:r>
              <a:rPr lang="en-US" dirty="0"/>
              <a:t>lifting objects over their head and brushing their hair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c) Distal upper extremities: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difficulty </a:t>
            </a:r>
            <a:r>
              <a:rPr lang="en-US" dirty="0"/>
              <a:t>opening jars, inability to turn a key in the ignition.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</a:t>
            </a:r>
            <a:r>
              <a:rPr lang="en-US" dirty="0"/>
              <a:t>) Distal lower extremities: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 </a:t>
            </a:r>
            <a:r>
              <a:rPr lang="en-US" dirty="0"/>
              <a:t>tripping due to foot-drop.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</a:t>
            </a:r>
            <a:r>
              <a:rPr lang="en-US" dirty="0"/>
              <a:t>) Cranial muscle weakness,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 </a:t>
            </a:r>
            <a:r>
              <a:rPr lang="en-US" dirty="0"/>
              <a:t>dysarthria, dysphagia, or ptosis.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24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404"/>
    </mc:Choice>
    <mc:Fallback>
      <p:transition spd="slow" advTm="88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905" y="355600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less </a:t>
            </a:r>
            <a:r>
              <a:rPr lang="en-US" b="1" dirty="0">
                <a:solidFill>
                  <a:srgbClr val="C00000"/>
                </a:solidFill>
              </a:rPr>
              <a:t>useful negative symptom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b="0" dirty="0">
                <a:solidFill>
                  <a:srgbClr val="C00000"/>
                </a:solidFill>
              </a:rPr>
              <a:t>Fatigue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 less useful negative </a:t>
            </a:r>
            <a:r>
              <a:rPr lang="en-US" dirty="0" smtClean="0"/>
              <a:t>symptom</a:t>
            </a:r>
          </a:p>
          <a:p>
            <a:r>
              <a:rPr lang="en-US" dirty="0" smtClean="0"/>
              <a:t> </a:t>
            </a:r>
            <a:r>
              <a:rPr lang="en-US" dirty="0"/>
              <a:t>Nonspecific </a:t>
            </a:r>
            <a:endParaRPr lang="en-US" dirty="0"/>
          </a:p>
          <a:p>
            <a:r>
              <a:rPr lang="en-US" dirty="0" smtClean="0"/>
              <a:t>abnormal </a:t>
            </a:r>
            <a:r>
              <a:rPr lang="en-US" dirty="0"/>
              <a:t>fatigability after exercise can result from certain metabolic and mitochondrial myopathies, and it is important to define the duration and intensity of exercise that provokes the fatigue.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b="0" dirty="0">
                <a:solidFill>
                  <a:srgbClr val="C00000"/>
                </a:solidFill>
              </a:rPr>
              <a:t>Myalgia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like fatigue, is another nonspecific symptom </a:t>
            </a:r>
            <a:endParaRPr lang="en-US" dirty="0"/>
          </a:p>
          <a:p>
            <a:r>
              <a:rPr lang="en-US" dirty="0" smtClean="0"/>
              <a:t>episodic </a:t>
            </a:r>
            <a:r>
              <a:rPr lang="en-US" dirty="0"/>
              <a:t>(metabolic myopathies) </a:t>
            </a:r>
            <a:endParaRPr lang="en-US" dirty="0"/>
          </a:p>
          <a:p>
            <a:r>
              <a:rPr lang="en-US" dirty="0" smtClean="0"/>
              <a:t>constant </a:t>
            </a:r>
            <a:r>
              <a:rPr lang="en-US" dirty="0"/>
              <a:t>(inflammatory muscle disorders) </a:t>
            </a:r>
            <a:endParaRPr lang="en-US" dirty="0"/>
          </a:p>
          <a:p>
            <a:r>
              <a:rPr lang="en-US" dirty="0" smtClean="0"/>
              <a:t>more </a:t>
            </a:r>
            <a:r>
              <a:rPr lang="en-US" dirty="0"/>
              <a:t>likely to be due to orthopedic or </a:t>
            </a:r>
            <a:r>
              <a:rPr lang="en-US" dirty="0" err="1"/>
              <a:t>rheumatological</a:t>
            </a:r>
            <a:r>
              <a:rPr lang="en-US" dirty="0"/>
              <a:t> disorders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06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954"/>
    </mc:Choice>
    <mc:Fallback>
      <p:transition spd="slow" advTm="1009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Symptom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0" dirty="0">
                <a:solidFill>
                  <a:srgbClr val="C00000"/>
                </a:solidFill>
              </a:rPr>
              <a:t>Muscle cramp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They are typically benign, occurring frequently in normal individuals, and are seldom a feature of a primary myopathy </a:t>
            </a:r>
            <a:endParaRPr lang="en-US" dirty="0"/>
          </a:p>
          <a:p>
            <a:r>
              <a:rPr lang="en-US" dirty="0" smtClean="0"/>
              <a:t>Cramps </a:t>
            </a:r>
            <a:r>
              <a:rPr lang="en-US" dirty="0"/>
              <a:t>can occur with: 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r>
              <a:rPr lang="en-US" dirty="0" smtClean="0"/>
              <a:t>dehydration</a:t>
            </a:r>
            <a:r>
              <a:rPr lang="en-US" dirty="0"/>
              <a:t>, </a:t>
            </a:r>
            <a:endParaRPr lang="en-US" dirty="0"/>
          </a:p>
          <a:p>
            <a:pPr marL="457200" lvl="1" indent="0">
              <a:buNone/>
            </a:pPr>
            <a:r>
              <a:rPr lang="en-US" dirty="0" err="1" smtClean="0"/>
              <a:t>hyponatremia</a:t>
            </a:r>
            <a:r>
              <a:rPr lang="en-US" dirty="0"/>
              <a:t>,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azotemia</a:t>
            </a:r>
            <a:r>
              <a:rPr lang="en-US" dirty="0"/>
              <a:t>,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 </a:t>
            </a:r>
            <a:r>
              <a:rPr lang="en-US" dirty="0"/>
              <a:t>myxedema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disorders </a:t>
            </a:r>
            <a:r>
              <a:rPr lang="en-US" dirty="0"/>
              <a:t>of the nerve or motor neuron (especially amyotrophic lateral sclerosis).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0" dirty="0">
                <a:solidFill>
                  <a:srgbClr val="C00000"/>
                </a:solidFill>
              </a:rPr>
              <a:t>Muscle contractures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uncommon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They are typically provoked by exercise in patients with glycolytic enzyme defects. </a:t>
            </a:r>
            <a:endParaRPr lang="en-US" dirty="0"/>
          </a:p>
          <a:p>
            <a:r>
              <a:rPr lang="en-US" dirty="0" smtClean="0"/>
              <a:t>Contractures </a:t>
            </a:r>
            <a:r>
              <a:rPr lang="en-US" dirty="0"/>
              <a:t>differ from cramps in that they usually last longer and are electrically silent with needle EMG.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Cramps are characterized by rapidly firing motor unit discharge </a:t>
            </a:r>
            <a:r>
              <a:rPr lang="en-US" dirty="0" smtClean="0"/>
              <a:t>on </a:t>
            </a:r>
            <a:r>
              <a:rPr lang="en-US" dirty="0"/>
              <a:t>needle EMG.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8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185"/>
    </mc:Choice>
    <mc:Fallback>
      <p:transition spd="slow" advTm="93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Myotonia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phenomenon of impaired relaxation of muscle after forceful voluntary contraction.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due to repetitive depolarization of the muscle membrane. </a:t>
            </a:r>
            <a:endParaRPr lang="en-US" dirty="0"/>
          </a:p>
          <a:p>
            <a:r>
              <a:rPr lang="en-US" dirty="0" smtClean="0"/>
              <a:t>Patients </a:t>
            </a:r>
            <a:r>
              <a:rPr lang="en-US" dirty="0"/>
              <a:t>may complain of muscle stiffness or tightness resulting in difficulty releasing their handgrip after a handshake, unscrewing a bottle top, or opening their eyelids if they forcefully shut their eyes.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Most commonly involves the hands and eyelids.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/>
              <a:t>Myotonia</a:t>
            </a:r>
            <a:r>
              <a:rPr lang="en-US" dirty="0"/>
              <a:t> classically improves with repeated exercise.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3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944"/>
    </mc:Choice>
    <mc:Fallback>
      <p:transition spd="slow" advTm="102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Myopathies associated with muscle stiffness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/>
              <a:t>Myotonic dystrophy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•Proximal </a:t>
            </a:r>
            <a:r>
              <a:rPr lang="en-US" dirty="0"/>
              <a:t>myotonic dystrophy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 err="1"/>
              <a:t>Myotonia</a:t>
            </a:r>
            <a:r>
              <a:rPr lang="en-US" dirty="0"/>
              <a:t> </a:t>
            </a:r>
            <a:r>
              <a:rPr lang="en-US" dirty="0" err="1"/>
              <a:t>congenita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 err="1"/>
              <a:t>Paramyotonia</a:t>
            </a:r>
            <a:r>
              <a:rPr lang="en-US" dirty="0"/>
              <a:t> </a:t>
            </a:r>
            <a:r>
              <a:rPr lang="en-US" dirty="0" err="1"/>
              <a:t>congenita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 err="1"/>
              <a:t>Hyperkalemic</a:t>
            </a:r>
            <a:r>
              <a:rPr lang="en-US" dirty="0"/>
              <a:t> periodic paralysis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</a:t>
            </a:r>
            <a:r>
              <a:rPr lang="en-US" dirty="0"/>
              <a:t>Hypothyroid myopathy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80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36"/>
    </mc:Choice>
    <mc:Fallback>
      <p:transition spd="slow" advTm="20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History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linical&#10;evaluation&#10;1. Positive&#10;and&#10;negative&#10;symptoms&#10;2. Duration&#10;of evolution&#10;3.&#10;Distribution&#10;of weakness&#10;4.&#10;Precipitatin...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71" y="1792942"/>
            <a:ext cx="10403541" cy="478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00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9966"/>
    </mc:Choice>
    <mc:Fallback>
      <p:transition spd="slow" advTm="349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Diagnosis of Myopathy Based on Pattern of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77688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X-Linked</a:t>
            </a:r>
          </a:p>
          <a:p>
            <a:pPr lvl="1"/>
            <a:r>
              <a:rPr lang="en-US" sz="3400" b="1" dirty="0" smtClean="0"/>
              <a:t>muscular </a:t>
            </a:r>
            <a:r>
              <a:rPr lang="en-US" sz="3400" b="1" dirty="0"/>
              <a:t>dystrophy</a:t>
            </a:r>
          </a:p>
          <a:p>
            <a:pPr lvl="1"/>
            <a:r>
              <a:rPr lang="en-US" sz="3400" b="1" dirty="0" err="1" smtClean="0"/>
              <a:t>Duchenne</a:t>
            </a:r>
            <a:r>
              <a:rPr lang="en-US" sz="3400" b="1" dirty="0" smtClean="0"/>
              <a:t> </a:t>
            </a:r>
            <a:r>
              <a:rPr lang="en-US" sz="3400" b="1" dirty="0"/>
              <a:t>muscular dystrophy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/>
              <a:t>Emery-</a:t>
            </a:r>
            <a:r>
              <a:rPr lang="en-US" sz="3400" b="1" dirty="0" err="1"/>
              <a:t>Dreifuss</a:t>
            </a:r>
            <a:r>
              <a:rPr lang="en-US" sz="3400" b="1" dirty="0"/>
              <a:t> muscular dystrophy</a:t>
            </a:r>
          </a:p>
          <a:p>
            <a:endParaRPr lang="en-US" dirty="0" smtClean="0"/>
          </a:p>
          <a:p>
            <a:r>
              <a:rPr lang="en-US" dirty="0" smtClean="0"/>
              <a:t>Autosomal </a:t>
            </a:r>
            <a:r>
              <a:rPr lang="en-US" dirty="0"/>
              <a:t>Recessive</a:t>
            </a:r>
          </a:p>
          <a:p>
            <a:pPr lvl="1"/>
            <a:r>
              <a:rPr lang="en-US" sz="3400" b="1" dirty="0" smtClean="0"/>
              <a:t>Limb-girdle </a:t>
            </a:r>
            <a:r>
              <a:rPr lang="en-US" sz="3400" b="1" dirty="0"/>
              <a:t>muscular dystrophy type 2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/>
              <a:t>Becker </a:t>
            </a:r>
            <a:r>
              <a:rPr lang="en-US" sz="3400" b="1" dirty="0" err="1"/>
              <a:t>myotonia</a:t>
            </a:r>
            <a:endParaRPr lang="en-US" sz="3400" b="1" dirty="0"/>
          </a:p>
          <a:p>
            <a:pPr lvl="1"/>
            <a:r>
              <a:rPr lang="en-US" sz="3400" b="1" dirty="0" smtClean="0"/>
              <a:t>Metabolic </a:t>
            </a:r>
            <a:r>
              <a:rPr lang="en-US" sz="3400" b="1" dirty="0"/>
              <a:t>myopathies</a:t>
            </a:r>
          </a:p>
          <a:p>
            <a:endParaRPr lang="en-US" dirty="0" smtClean="0"/>
          </a:p>
          <a:p>
            <a:r>
              <a:rPr lang="en-US" dirty="0" smtClean="0"/>
              <a:t>Maternal </a:t>
            </a:r>
            <a:r>
              <a:rPr lang="en-US" dirty="0"/>
              <a:t>Transmission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/>
              <a:t>Mitochondrial myopathies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74102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Autosomal Dominant</a:t>
            </a:r>
          </a:p>
          <a:p>
            <a:pPr lvl="1"/>
            <a:r>
              <a:rPr lang="en-US" dirty="0" smtClean="0"/>
              <a:t> </a:t>
            </a:r>
            <a:r>
              <a:rPr lang="en-US" sz="3400" b="1" dirty="0" smtClean="0"/>
              <a:t>Myotonic dystrophy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 err="1" smtClean="0"/>
              <a:t>Facioscapulohumeral</a:t>
            </a:r>
            <a:r>
              <a:rPr lang="en-US" sz="3400" b="1" dirty="0" smtClean="0"/>
              <a:t> muscular dystrophy</a:t>
            </a:r>
          </a:p>
          <a:p>
            <a:pPr lvl="1"/>
            <a:r>
              <a:rPr lang="en-US" sz="3400" b="1" dirty="0" smtClean="0"/>
              <a:t>Limb-girdle </a:t>
            </a:r>
            <a:r>
              <a:rPr lang="en-US" sz="3400" b="1" dirty="0" smtClean="0"/>
              <a:t>muscular dystrophy type 1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 err="1" smtClean="0"/>
              <a:t>Oculopharyngeal</a:t>
            </a:r>
            <a:r>
              <a:rPr lang="en-US" sz="3400" b="1" dirty="0" smtClean="0"/>
              <a:t> muscular dystrophy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 smtClean="0"/>
              <a:t>Central core myopathy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 err="1" smtClean="0"/>
              <a:t>Paramyotonia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congenita</a:t>
            </a:r>
            <a:endParaRPr lang="en-US" sz="3400" b="1" dirty="0" smtClean="0"/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 smtClean="0"/>
              <a:t>Periodic paralysis</a:t>
            </a:r>
          </a:p>
          <a:p>
            <a:pPr lvl="1"/>
            <a:r>
              <a:rPr lang="en-US" sz="3400" b="1" dirty="0" smtClean="0"/>
              <a:t> </a:t>
            </a:r>
            <a:r>
              <a:rPr lang="en-US" sz="3400" b="1" dirty="0" smtClean="0"/>
              <a:t>Thomsen disease</a:t>
            </a:r>
          </a:p>
          <a:p>
            <a:pPr lvl="1"/>
            <a:r>
              <a:rPr lang="en-US" sz="3400" b="1" dirty="0" smtClean="0"/>
              <a:t>Autosomal </a:t>
            </a:r>
            <a:r>
              <a:rPr lang="en-US" sz="3400" b="1" dirty="0" smtClean="0"/>
              <a:t>dominant Emery-</a:t>
            </a:r>
            <a:r>
              <a:rPr lang="en-US" sz="3400" b="1" dirty="0" err="1" smtClean="0"/>
              <a:t>Dreifuss</a:t>
            </a:r>
            <a:r>
              <a:rPr lang="en-US" sz="3400" b="1" dirty="0" smtClean="0"/>
              <a:t> muscular dystrophy</a:t>
            </a:r>
          </a:p>
          <a:p>
            <a:pPr lvl="1"/>
            <a:r>
              <a:rPr lang="en-US" sz="3400" b="1" dirty="0" smtClean="0"/>
              <a:t>Mitochondrial </a:t>
            </a:r>
            <a:r>
              <a:rPr lang="en-US" sz="3400" b="1" dirty="0" smtClean="0"/>
              <a:t>myopathies</a:t>
            </a:r>
            <a:endParaRPr lang="en-US" sz="3400" b="1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68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47"/>
    </mc:Choice>
    <mc:Fallback>
      <p:transition spd="slow" advTm="60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Drugs That Can Cause Toxic Myopathies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82618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Inflammatory</a:t>
            </a:r>
          </a:p>
          <a:p>
            <a:pPr marL="457200" lvl="1" indent="0">
              <a:buNone/>
            </a:pPr>
            <a:r>
              <a:rPr lang="en-US" sz="2900" b="1" dirty="0"/>
              <a:t>◇ Cimetidine</a:t>
            </a:r>
          </a:p>
          <a:p>
            <a:pPr marL="457200" lvl="1" indent="0">
              <a:buNone/>
            </a:pPr>
            <a:r>
              <a:rPr lang="en-US" sz="2900" b="1" dirty="0"/>
              <a:t>◇ D-</a:t>
            </a:r>
            <a:r>
              <a:rPr lang="en-US" sz="2900" b="1" dirty="0" err="1"/>
              <a:t>penicillamine</a:t>
            </a:r>
            <a:endParaRPr lang="en-US" sz="2900" b="1" dirty="0"/>
          </a:p>
          <a:p>
            <a:pPr marL="457200" lvl="1" indent="0">
              <a:buNone/>
            </a:pPr>
            <a:r>
              <a:rPr lang="en-US" sz="2900" b="1" dirty="0"/>
              <a:t>◇ Procainamide</a:t>
            </a:r>
          </a:p>
          <a:p>
            <a:pPr marL="457200" lvl="1" indent="0">
              <a:buNone/>
            </a:pPr>
            <a:r>
              <a:rPr lang="en-US" sz="2900" b="1" dirty="0"/>
              <a:t>◇ L-tryptophan</a:t>
            </a:r>
          </a:p>
          <a:p>
            <a:pPr marL="457200" lvl="1" indent="0">
              <a:buNone/>
            </a:pPr>
            <a:r>
              <a:rPr lang="en-US" sz="2900" b="1" dirty="0"/>
              <a:t>◇ </a:t>
            </a:r>
            <a:r>
              <a:rPr lang="en-US" sz="2900" b="1" dirty="0" smtClean="0"/>
              <a:t>L-dopa</a:t>
            </a:r>
          </a:p>
          <a:p>
            <a:r>
              <a:rPr lang="en-US" dirty="0"/>
              <a:t>Rhabdomyolysis and </a:t>
            </a:r>
            <a:r>
              <a:rPr lang="en-US" dirty="0" err="1"/>
              <a:t>myoglobinuria</a:t>
            </a:r>
            <a:endParaRPr lang="en-US" dirty="0"/>
          </a:p>
          <a:p>
            <a:pPr marL="457200" lvl="1" indent="0">
              <a:buNone/>
            </a:pPr>
            <a:r>
              <a:rPr lang="en-US" sz="2900" b="1" dirty="0"/>
              <a:t>◇ Cholesterol-lowering drugs</a:t>
            </a:r>
          </a:p>
          <a:p>
            <a:pPr marL="457200" lvl="1" indent="0">
              <a:buNone/>
            </a:pPr>
            <a:r>
              <a:rPr lang="en-US" sz="2900" b="1" dirty="0"/>
              <a:t>◇ Alcohol</a:t>
            </a:r>
          </a:p>
          <a:p>
            <a:pPr marL="457200" lvl="1" indent="0">
              <a:buNone/>
            </a:pPr>
            <a:r>
              <a:rPr lang="en-US" sz="2900" b="1" dirty="0"/>
              <a:t>◇ Heroin</a:t>
            </a:r>
          </a:p>
          <a:p>
            <a:pPr marL="457200" lvl="1" indent="0">
              <a:buNone/>
            </a:pPr>
            <a:r>
              <a:rPr lang="en-US" sz="2900" b="1" dirty="0"/>
              <a:t>◇ Amphetamine</a:t>
            </a:r>
          </a:p>
          <a:p>
            <a:pPr marL="457200" lvl="1" indent="0">
              <a:buNone/>
            </a:pPr>
            <a:r>
              <a:rPr lang="en-US" sz="2900" b="1" dirty="0"/>
              <a:t>◇ Toluene</a:t>
            </a:r>
          </a:p>
          <a:p>
            <a:pPr marL="457200" lvl="1" indent="0">
              <a:buNone/>
            </a:pPr>
            <a:r>
              <a:rPr lang="en-US" sz="2900" b="1" dirty="0"/>
              <a:t>◇ Cocaine</a:t>
            </a:r>
          </a:p>
          <a:p>
            <a:pPr marL="457200" lvl="1" indent="0">
              <a:buNone/>
            </a:pPr>
            <a:r>
              <a:rPr lang="en-US" sz="2900" b="1" dirty="0"/>
              <a:t>◇ e-</a:t>
            </a:r>
            <a:r>
              <a:rPr lang="en-US" sz="2900" b="1" dirty="0" err="1"/>
              <a:t>Aminocaproic</a:t>
            </a:r>
            <a:r>
              <a:rPr lang="en-US" sz="2900" b="1" dirty="0"/>
              <a:t> acid</a:t>
            </a:r>
          </a:p>
          <a:p>
            <a:pPr marL="457200" lvl="1" indent="0">
              <a:buNone/>
            </a:pPr>
            <a:r>
              <a:rPr lang="en-US" sz="2900" b="1" dirty="0"/>
              <a:t>◇ </a:t>
            </a:r>
            <a:r>
              <a:rPr lang="en-US" sz="2900" b="1" dirty="0" err="1"/>
              <a:t>Pentazocine</a:t>
            </a:r>
            <a:endParaRPr lang="en-US" sz="2900" b="1" dirty="0"/>
          </a:p>
          <a:p>
            <a:pPr marL="457200" lvl="1" indent="0">
              <a:buNone/>
            </a:pPr>
            <a:r>
              <a:rPr lang="en-US" sz="2900" b="1" dirty="0"/>
              <a:t>◇ Phencyclidine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Noninflammatory</a:t>
            </a:r>
            <a:r>
              <a:rPr lang="en-US" dirty="0"/>
              <a:t> necrotizing or vacuolar</a:t>
            </a:r>
          </a:p>
          <a:p>
            <a:pPr marL="457200" lvl="1" indent="0">
              <a:buNone/>
            </a:pPr>
            <a:r>
              <a:rPr lang="en-US" sz="2900" b="1" dirty="0"/>
              <a:t>◇ Cholesterol-lowering agents</a:t>
            </a:r>
          </a:p>
          <a:p>
            <a:pPr marL="457200" lvl="1" indent="0">
              <a:buNone/>
            </a:pPr>
            <a:r>
              <a:rPr lang="en-US" sz="2900" b="1" dirty="0"/>
              <a:t>◇ Chloroquine</a:t>
            </a:r>
          </a:p>
          <a:p>
            <a:pPr marL="457200" lvl="1" indent="0">
              <a:buNone/>
            </a:pPr>
            <a:r>
              <a:rPr lang="en-US" sz="2900" b="1" dirty="0"/>
              <a:t>◇ Colchicine</a:t>
            </a:r>
          </a:p>
          <a:p>
            <a:pPr marL="457200" lvl="1" indent="0">
              <a:buNone/>
            </a:pPr>
            <a:r>
              <a:rPr lang="en-US" sz="2900" b="1" dirty="0"/>
              <a:t>◇ Emetine</a:t>
            </a:r>
          </a:p>
          <a:p>
            <a:pPr marL="457200" lvl="1" indent="0">
              <a:buNone/>
            </a:pPr>
            <a:r>
              <a:rPr lang="en-US" sz="2900" b="1" dirty="0"/>
              <a:t>◇ e-</a:t>
            </a:r>
            <a:r>
              <a:rPr lang="en-US" sz="2900" b="1" dirty="0" err="1"/>
              <a:t>Aminocaproic</a:t>
            </a:r>
            <a:r>
              <a:rPr lang="en-US" sz="2900" b="1" dirty="0"/>
              <a:t> acid</a:t>
            </a:r>
          </a:p>
          <a:p>
            <a:pPr marL="457200" lvl="1" indent="0">
              <a:buNone/>
            </a:pPr>
            <a:r>
              <a:rPr lang="en-US" sz="2900" b="1" dirty="0"/>
              <a:t>◇ Labetalol</a:t>
            </a:r>
          </a:p>
          <a:p>
            <a:pPr marL="457200" lvl="1" indent="0">
              <a:buNone/>
            </a:pPr>
            <a:r>
              <a:rPr lang="en-US" sz="2900" b="1" dirty="0"/>
              <a:t>◇ Cyclosporine and tacrolimus</a:t>
            </a:r>
          </a:p>
          <a:p>
            <a:pPr marL="457200" lvl="1" indent="0">
              <a:buNone/>
            </a:pPr>
            <a:r>
              <a:rPr lang="en-US" sz="2900" b="1" dirty="0"/>
              <a:t>◇ </a:t>
            </a:r>
            <a:r>
              <a:rPr lang="en-US" sz="2900" b="1" dirty="0" err="1"/>
              <a:t>Isoretinoic</a:t>
            </a:r>
            <a:r>
              <a:rPr lang="en-US" sz="2900" b="1" dirty="0"/>
              <a:t> acid (vitamin A analogue)</a:t>
            </a:r>
          </a:p>
          <a:p>
            <a:pPr marL="457200" lvl="1" indent="0">
              <a:buNone/>
            </a:pPr>
            <a:r>
              <a:rPr lang="en-US" sz="2900" b="1" dirty="0"/>
              <a:t>◇ Vincristine</a:t>
            </a:r>
          </a:p>
          <a:p>
            <a:pPr marL="457200" lvl="1" indent="0">
              <a:buNone/>
            </a:pPr>
            <a:r>
              <a:rPr lang="en-US" sz="2900" b="1" dirty="0"/>
              <a:t>◇ </a:t>
            </a:r>
            <a:r>
              <a:rPr lang="en-US" sz="2900" b="1" dirty="0" smtClean="0"/>
              <a:t>Alcohol</a:t>
            </a:r>
          </a:p>
          <a:p>
            <a:r>
              <a:rPr lang="en-US" dirty="0"/>
              <a:t>Myosin loss</a:t>
            </a:r>
          </a:p>
          <a:p>
            <a:pPr marL="457200" lvl="1" indent="0">
              <a:buNone/>
            </a:pPr>
            <a:r>
              <a:rPr lang="en-US" sz="2900" b="1" dirty="0"/>
              <a:t>◇ </a:t>
            </a:r>
            <a:r>
              <a:rPr lang="en-US" sz="2900" b="1" dirty="0" err="1"/>
              <a:t>Nondepolarizing</a:t>
            </a:r>
            <a:r>
              <a:rPr lang="en-US" sz="2900" b="1" dirty="0"/>
              <a:t> neuromuscular blocking agents</a:t>
            </a:r>
          </a:p>
          <a:p>
            <a:pPr marL="457200" lvl="1" indent="0">
              <a:buNone/>
            </a:pPr>
            <a:r>
              <a:rPr lang="en-US" sz="2900" b="1" dirty="0"/>
              <a:t>◇ Steroids</a:t>
            </a:r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98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350"/>
    </mc:Choice>
    <mc:Fallback>
      <p:transition spd="slow" advTm="138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Examination</a:t>
            </a:r>
            <a:endParaRPr lang="en-US" dirty="0"/>
          </a:p>
        </p:txBody>
      </p:sp>
      <p:pic>
        <p:nvPicPr>
          <p:cNvPr id="2050" name="Picture 2" descr="Neurological Examination Physical Diagnosis Learning Objectives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288" y="1779494"/>
            <a:ext cx="10941424" cy="489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027"/>
    </mc:Choice>
    <mc:Fallback>
      <p:transition spd="slow" advTm="266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Examination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Muscles should be inspected for wasting or hypertrophy, not only of </a:t>
            </a:r>
            <a:r>
              <a:rPr lang="en-US" dirty="0" smtClean="0"/>
              <a:t>the extremities</a:t>
            </a:r>
            <a:r>
              <a:rPr lang="en-US" dirty="0"/>
              <a:t>, but also of the head and neck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Muscle cramping and the presence </a:t>
            </a:r>
            <a:r>
              <a:rPr lang="en-US" dirty="0" smtClean="0"/>
              <a:t>of continuous </a:t>
            </a:r>
            <a:r>
              <a:rPr lang="en-US" dirty="0"/>
              <a:t>muscle activity (</a:t>
            </a:r>
            <a:r>
              <a:rPr lang="en-US" dirty="0" err="1"/>
              <a:t>eg</a:t>
            </a:r>
            <a:r>
              <a:rPr lang="en-US" dirty="0"/>
              <a:t>, </a:t>
            </a:r>
            <a:r>
              <a:rPr lang="en-US" dirty="0" err="1"/>
              <a:t>myokymia</a:t>
            </a:r>
            <a:r>
              <a:rPr lang="en-US" dirty="0"/>
              <a:t>) should be noted, and the tone </a:t>
            </a:r>
            <a:r>
              <a:rPr lang="en-US" dirty="0" smtClean="0"/>
              <a:t>and tenderness </a:t>
            </a:r>
            <a:r>
              <a:rPr lang="en-US" dirty="0"/>
              <a:t>of muscles should be assessed. </a:t>
            </a:r>
            <a:endParaRPr lang="en-US" dirty="0" smtClean="0"/>
          </a:p>
          <a:p>
            <a:r>
              <a:rPr lang="en-US" dirty="0" err="1" smtClean="0"/>
              <a:t>Myotonia</a:t>
            </a:r>
            <a:r>
              <a:rPr lang="en-US" dirty="0" smtClean="0"/>
              <a:t> </a:t>
            </a:r>
            <a:r>
              <a:rPr lang="en-US" dirty="0"/>
              <a:t>can affect proximal or </a:t>
            </a:r>
            <a:r>
              <a:rPr lang="en-US" dirty="0" smtClean="0"/>
              <a:t>distal muscles </a:t>
            </a:r>
            <a:r>
              <a:rPr lang="en-US" dirty="0"/>
              <a:t>depending on the specific myopathy type, although it is typically seen </a:t>
            </a:r>
            <a:r>
              <a:rPr lang="en-US" dirty="0" smtClean="0"/>
              <a:t>in distal </a:t>
            </a:r>
            <a:r>
              <a:rPr lang="en-US" dirty="0"/>
              <a:t>muscles. In </a:t>
            </a:r>
            <a:r>
              <a:rPr lang="en-US" dirty="0" err="1"/>
              <a:t>myotonic</a:t>
            </a:r>
            <a:r>
              <a:rPr lang="en-US" dirty="0"/>
              <a:t> disorders, direct percussion of the muscle may lead </a:t>
            </a:r>
            <a:r>
              <a:rPr lang="en-US" dirty="0" smtClean="0"/>
              <a:t>to pronounced </a:t>
            </a:r>
            <a:r>
              <a:rPr lang="en-US" dirty="0"/>
              <a:t>contraction of the muscle with delayed relaxation (</a:t>
            </a:r>
            <a:r>
              <a:rPr lang="en-US" dirty="0" smtClean="0"/>
              <a:t>percussion </a:t>
            </a:r>
            <a:r>
              <a:rPr lang="en-US" dirty="0" err="1" smtClean="0"/>
              <a:t>myotonia</a:t>
            </a:r>
            <a:r>
              <a:rPr lang="en-US" dirty="0"/>
              <a:t>).</a:t>
            </a:r>
          </a:p>
          <a:p>
            <a:r>
              <a:rPr lang="en-US" dirty="0" smtClean="0"/>
              <a:t>Action </a:t>
            </a:r>
            <a:r>
              <a:rPr lang="en-US" dirty="0" err="1"/>
              <a:t>myotonia</a:t>
            </a:r>
            <a:r>
              <a:rPr lang="en-US" dirty="0"/>
              <a:t> can be assessed by having the patient sustain a </a:t>
            </a:r>
            <a:r>
              <a:rPr lang="en-US" dirty="0" smtClean="0"/>
              <a:t>grip for </a:t>
            </a:r>
            <a:r>
              <a:rPr lang="en-US" dirty="0"/>
              <a:t>a brief period and then release the grip; in action </a:t>
            </a:r>
            <a:r>
              <a:rPr lang="en-US" dirty="0" err="1"/>
              <a:t>myotonia</a:t>
            </a:r>
            <a:r>
              <a:rPr lang="en-US" dirty="0"/>
              <a:t>, slow </a:t>
            </a:r>
            <a:r>
              <a:rPr lang="en-US" dirty="0" smtClean="0"/>
              <a:t>relaxation will </a:t>
            </a:r>
            <a:r>
              <a:rPr lang="en-US" dirty="0"/>
              <a:t>be seen. </a:t>
            </a:r>
            <a:r>
              <a:rPr lang="en-US" dirty="0" err="1"/>
              <a:t>Myotonia</a:t>
            </a:r>
            <a:r>
              <a:rPr lang="en-US" dirty="0"/>
              <a:t> generally improves with repetition. </a:t>
            </a:r>
            <a:endParaRPr lang="en-US" dirty="0" smtClean="0"/>
          </a:p>
          <a:p>
            <a:r>
              <a:rPr lang="en-US" dirty="0" smtClean="0"/>
              <a:t>In contrast, </a:t>
            </a:r>
            <a:r>
              <a:rPr lang="en-US" dirty="0" err="1" smtClean="0"/>
              <a:t>paramyotonia</a:t>
            </a:r>
            <a:r>
              <a:rPr lang="en-US" dirty="0" smtClean="0"/>
              <a:t> </a:t>
            </a:r>
            <a:r>
              <a:rPr lang="en-US" dirty="0"/>
              <a:t>worsens with repetitive activity. This may be demonstrated </a:t>
            </a:r>
            <a:r>
              <a:rPr lang="en-US" dirty="0" smtClean="0"/>
              <a:t>in patients </a:t>
            </a:r>
            <a:r>
              <a:rPr lang="en-US" dirty="0"/>
              <a:t>with </a:t>
            </a:r>
            <a:r>
              <a:rPr lang="en-US" dirty="0" err="1"/>
              <a:t>paramyotonia</a:t>
            </a:r>
            <a:r>
              <a:rPr lang="en-US" dirty="0"/>
              <a:t> </a:t>
            </a:r>
            <a:r>
              <a:rPr lang="en-US" dirty="0" err="1" smtClean="0"/>
              <a:t>congenita</a:t>
            </a:r>
            <a:r>
              <a:rPr lang="en-US" dirty="0" smtClean="0"/>
              <a:t> </a:t>
            </a:r>
            <a:r>
              <a:rPr lang="en-US" dirty="0"/>
              <a:t>by having them repeatedly open </a:t>
            </a:r>
            <a:r>
              <a:rPr lang="en-US" dirty="0" smtClean="0"/>
              <a:t>and close </a:t>
            </a:r>
            <a:r>
              <a:rPr lang="en-US" dirty="0"/>
              <a:t>their eyelids; eventually patients will have difficulty completely </a:t>
            </a:r>
            <a:r>
              <a:rPr lang="en-US" dirty="0" smtClean="0"/>
              <a:t>opening their </a:t>
            </a:r>
            <a:r>
              <a:rPr lang="en-US" dirty="0"/>
              <a:t>eyes. Both </a:t>
            </a:r>
            <a:r>
              <a:rPr lang="en-US" dirty="0" err="1"/>
              <a:t>paramyotonia</a:t>
            </a:r>
            <a:r>
              <a:rPr lang="en-US" dirty="0"/>
              <a:t> and </a:t>
            </a:r>
            <a:r>
              <a:rPr lang="en-US" dirty="0" err="1"/>
              <a:t>myotonia</a:t>
            </a:r>
            <a:r>
              <a:rPr lang="en-US" dirty="0"/>
              <a:t> worsen with cold temperature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11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116"/>
    </mc:Choice>
    <mc:Fallback>
      <p:transition spd="slow" advTm="67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Muscle tone should be assessed as normal, decreased, or increased.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 err="1" smtClean="0"/>
              <a:t>mostmyopathies</a:t>
            </a:r>
            <a:r>
              <a:rPr lang="en-US" dirty="0" smtClean="0"/>
              <a:t> </a:t>
            </a:r>
            <a:r>
              <a:rPr lang="en-US" dirty="0"/>
              <a:t>and neuromuscular junction disorders, muscle tone is usually </a:t>
            </a:r>
            <a:r>
              <a:rPr lang="en-US" dirty="0" smtClean="0"/>
              <a:t>normal or </a:t>
            </a:r>
            <a:r>
              <a:rPr lang="en-US" dirty="0"/>
              <a:t>sometimes decreased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36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57"/>
    </mc:Choice>
    <mc:Fallback>
      <p:transition spd="slow" advTm="30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Examination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 adequate examination, all patients should be asked to undress (except </a:t>
            </a:r>
            <a:r>
              <a:rPr lang="en-US" dirty="0" smtClean="0"/>
              <a:t>for undergarments</a:t>
            </a:r>
            <a:r>
              <a:rPr lang="en-US" dirty="0"/>
              <a:t>) and wear a gown. Muscles should be examined in the proper</a:t>
            </a:r>
          </a:p>
          <a:p>
            <a:r>
              <a:rPr lang="en-US" dirty="0"/>
              <a:t>anatomic position to elicit antigravity strength or better.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patient’s </a:t>
            </a:r>
            <a:r>
              <a:rPr lang="en-US" dirty="0" smtClean="0"/>
              <a:t>posture should </a:t>
            </a:r>
            <a:r>
              <a:rPr lang="en-US" dirty="0"/>
              <a:t>be assessed while sitting, standing, and walking. </a:t>
            </a:r>
            <a:endParaRPr lang="en-US" dirty="0" smtClean="0"/>
          </a:p>
          <a:p>
            <a:r>
              <a:rPr lang="en-US" dirty="0" smtClean="0"/>
              <a:t>Weakness </a:t>
            </a:r>
            <a:r>
              <a:rPr lang="en-US" dirty="0"/>
              <a:t>of the </a:t>
            </a:r>
            <a:r>
              <a:rPr lang="en-US" dirty="0" smtClean="0"/>
              <a:t>spine extensors </a:t>
            </a:r>
            <a:r>
              <a:rPr lang="en-US" dirty="0"/>
              <a:t>may require the patient to lean forward on his or her arms or </a:t>
            </a:r>
            <a:r>
              <a:rPr lang="en-US" dirty="0" smtClean="0"/>
              <a:t>rest against </a:t>
            </a:r>
            <a:r>
              <a:rPr lang="en-US" dirty="0"/>
              <a:t>the examining table to maintain an upright posture. </a:t>
            </a:r>
            <a:endParaRPr lang="en-US" dirty="0" smtClean="0"/>
          </a:p>
          <a:p>
            <a:r>
              <a:rPr lang="en-US" dirty="0" smtClean="0"/>
              <a:t>Neck extensor weakness </a:t>
            </a:r>
            <a:r>
              <a:rPr lang="en-US" dirty="0"/>
              <a:t>may present as head drop. </a:t>
            </a:r>
            <a:endParaRPr lang="en-US" dirty="0" smtClean="0"/>
          </a:p>
          <a:p>
            <a:r>
              <a:rPr lang="en-US" dirty="0" smtClean="0"/>
              <a:t>Excessive </a:t>
            </a:r>
            <a:r>
              <a:rPr lang="en-US" dirty="0"/>
              <a:t>lumbar lordosis, </a:t>
            </a:r>
            <a:r>
              <a:rPr lang="en-US" dirty="0" smtClean="0"/>
              <a:t>hyperextension of </a:t>
            </a:r>
            <a:r>
              <a:rPr lang="en-US" dirty="0"/>
              <a:t>the knee, and ankle contractures may be seen in patients with proximal </a:t>
            </a:r>
            <a:r>
              <a:rPr lang="en-US" dirty="0" smtClean="0"/>
              <a:t>muscle weakness</a:t>
            </a:r>
            <a:r>
              <a:rPr lang="en-US" dirty="0"/>
              <a:t>. An excessive lordosis is also seen with hip extensor muscle weakness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0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813"/>
    </mc:Choice>
    <mc:Fallback>
      <p:transition spd="slow" advTm="85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73773"/>
            <a:ext cx="11882718" cy="92579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Muscle Pattern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377" y="838200"/>
            <a:ext cx="11958918" cy="597497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05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167"/>
    </mc:Choice>
    <mc:Fallback>
      <p:transition spd="slow" advTm="71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06" y="107577"/>
            <a:ext cx="11981329" cy="1066801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Muscle Pattern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990600"/>
            <a:ext cx="12147176" cy="58674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01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892"/>
    </mc:Choice>
    <mc:Fallback>
      <p:transition spd="slow" advTm="172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Dermatomyositis</a:t>
            </a:r>
            <a:r>
              <a:rPr lang="en-US" b="1" dirty="0" smtClean="0">
                <a:solidFill>
                  <a:srgbClr val="C00000"/>
                </a:solidFill>
              </a:rPr>
              <a:t> (DM)-clinical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534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Rash</a:t>
            </a:r>
          </a:p>
          <a:p>
            <a:pPr lvl="1"/>
            <a:r>
              <a:rPr lang="en-US" dirty="0" smtClean="0"/>
              <a:t>Purplish discoloration of cheeks, eyelids: blanches (heliotrope)</a:t>
            </a:r>
          </a:p>
          <a:p>
            <a:pPr lvl="1"/>
            <a:r>
              <a:rPr lang="en-US" dirty="0" err="1" smtClean="0"/>
              <a:t>Periorbital</a:t>
            </a:r>
            <a:r>
              <a:rPr lang="en-US" dirty="0" smtClean="0"/>
              <a:t> edema</a:t>
            </a:r>
          </a:p>
          <a:p>
            <a:pPr lvl="1"/>
            <a:r>
              <a:rPr lang="en-US" dirty="0" err="1" smtClean="0"/>
              <a:t>Gottron’s</a:t>
            </a:r>
            <a:r>
              <a:rPr lang="en-US" dirty="0" smtClean="0"/>
              <a:t> papules (mimics psoriasis)</a:t>
            </a:r>
          </a:p>
          <a:p>
            <a:pPr lvl="1"/>
            <a:r>
              <a:rPr lang="en-US" dirty="0" smtClean="0"/>
              <a:t>V- sign/shawl sign</a:t>
            </a:r>
          </a:p>
          <a:p>
            <a:r>
              <a:rPr lang="en-US" dirty="0" smtClean="0"/>
              <a:t>Weakness</a:t>
            </a:r>
          </a:p>
          <a:p>
            <a:pPr lvl="1"/>
            <a:r>
              <a:rPr lang="en-US" dirty="0" smtClean="0"/>
              <a:t>Symmetric weakness, proximal &gt;distal</a:t>
            </a:r>
          </a:p>
          <a:p>
            <a:pPr lvl="1"/>
            <a:r>
              <a:rPr lang="en-US" dirty="0" smtClean="0"/>
              <a:t>Often relapse-remit</a:t>
            </a:r>
          </a:p>
          <a:p>
            <a:pPr lvl="1"/>
            <a:r>
              <a:rPr lang="en-US" dirty="0" smtClean="0"/>
              <a:t>Pain not prominent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11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392"/>
    </mc:Choice>
    <mc:Fallback>
      <p:transition spd="slow" advTm="91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Dermatomyositis</a:t>
            </a:r>
            <a:r>
              <a:rPr lang="en-US" b="1" dirty="0" smtClean="0">
                <a:solidFill>
                  <a:srgbClr val="C00000"/>
                </a:solidFill>
              </a:rPr>
              <a:t> (DM)-clinical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Associated cancer (10-15%)</a:t>
            </a:r>
          </a:p>
          <a:p>
            <a:pPr lvl="1"/>
            <a:r>
              <a:rPr lang="en-US" dirty="0" smtClean="0"/>
              <a:t>Breast, lung, ovarian, gastric, lymphoma</a:t>
            </a:r>
          </a:p>
          <a:p>
            <a:r>
              <a:rPr lang="en-US" dirty="0" smtClean="0"/>
              <a:t>Other vascular manifestations</a:t>
            </a:r>
          </a:p>
          <a:p>
            <a:pPr lvl="1"/>
            <a:r>
              <a:rPr lang="en-US" dirty="0" smtClean="0"/>
              <a:t>Raynaud’s</a:t>
            </a:r>
          </a:p>
          <a:p>
            <a:pPr lvl="1"/>
            <a:r>
              <a:rPr lang="en-US" dirty="0" smtClean="0"/>
              <a:t>Cardiac</a:t>
            </a:r>
          </a:p>
          <a:p>
            <a:pPr lvl="1"/>
            <a:r>
              <a:rPr lang="en-US" dirty="0" smtClean="0"/>
              <a:t>Interstitial lung disease</a:t>
            </a:r>
          </a:p>
          <a:p>
            <a:pPr lvl="1"/>
            <a:r>
              <a:rPr lang="en-US" dirty="0" smtClean="0"/>
              <a:t>Smooth muscle involvement (GI)</a:t>
            </a:r>
          </a:p>
          <a:p>
            <a:r>
              <a:rPr lang="en-US" dirty="0" smtClean="0"/>
              <a:t>Juvenile form</a:t>
            </a:r>
          </a:p>
          <a:p>
            <a:r>
              <a:rPr lang="en-US" dirty="0" smtClean="0"/>
              <a:t>Clinically </a:t>
            </a:r>
            <a:r>
              <a:rPr lang="en-US" dirty="0" err="1" smtClean="0"/>
              <a:t>amyopathic</a:t>
            </a:r>
            <a:r>
              <a:rPr lang="en-US" dirty="0" smtClean="0"/>
              <a:t> </a:t>
            </a:r>
            <a:r>
              <a:rPr lang="en-US" dirty="0" err="1" smtClean="0"/>
              <a:t>dermatomyositis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04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825"/>
    </mc:Choice>
    <mc:Fallback>
      <p:transition spd="slow" advTm="70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DM-rash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s://encrypted-tbn2.gstatic.com/images?q=tbn:ANd9GcQDpU2HransrA9F4qoZHr9qe9oz1vC9WlvWhWjOAcwDfsti_IV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85" y="1848825"/>
            <a:ext cx="2362200" cy="177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1.gstatic.com/images?q=tbn:ANd9GcQCIS7tR4y9l4qw2Z0XsmbYzZyzepIttwUbC3jT9-yh1vy9kFY1bQ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86"/>
          <a:stretch/>
        </p:blipFill>
        <p:spPr bwMode="auto">
          <a:xfrm>
            <a:off x="5567082" y="4929844"/>
            <a:ext cx="1395248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diseasespictures.com/wp-content/uploads/2012/12/Dermatomyositis-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256" y="4343400"/>
            <a:ext cx="3356695" cy="223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encrypted-tbn1.gstatic.com/images?q=tbn:ANd9GcRclKyyEsyg_A1n6RpOQ3c-NE0PrssL1CZIUGO5kz_9HV_h2AK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43"/>
          <a:stretch/>
        </p:blipFill>
        <p:spPr bwMode="auto">
          <a:xfrm>
            <a:off x="1546882" y="4482353"/>
            <a:ext cx="3634718" cy="202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graphics8.nytimes.com/images/2007/08/01/health/adam/289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88552"/>
            <a:ext cx="29146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encrypted-tbn3.gstatic.com/images?q=tbn:ANd9GcTMo7jL48REgC0h5AweVyIXBVbTVzy4wh1wzzLPx6kn6FnqbSZjeupbOzoj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024" y="1757325"/>
            <a:ext cx="242887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9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117"/>
    </mc:Choice>
    <mc:Fallback>
      <p:transition spd="slow" advTm="471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2667001" y="838205"/>
          <a:ext cx="5795959" cy="4944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7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882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37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Antibody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Clinical features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70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 err="1">
                          <a:effectLst/>
                        </a:rPr>
                        <a:t>Antisynthetase</a:t>
                      </a:r>
                      <a:r>
                        <a:rPr lang="en-US" sz="1100" dirty="0">
                          <a:effectLst/>
                        </a:rPr>
                        <a:t> antibodies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Jo-1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PL-7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PL-12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EJ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OJ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KS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</a:t>
                      </a:r>
                      <a:r>
                        <a:rPr lang="en-US" sz="1100" dirty="0" err="1">
                          <a:effectLst/>
                        </a:rPr>
                        <a:t>Zo</a:t>
                      </a:r>
                      <a:endParaRPr lang="en-US" sz="10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Ha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Seen in Polymyositis, Dermatomyositis and Interstitial Lung Disease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Dermatomyositis specific antibodies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Anti Mi-2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Treatment responsive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Anti MDA5 (CADM-140)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Minimal myopathy; ILD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Anti 155/140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Cancer associated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Anti 140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Juvenile dermatomyositis, calcinosis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Anti SAE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Amyopathic DM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371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Antibodies in immune mediated necrotizing myopathy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Anti SRP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Severe, acute presentation, resistant to treatment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3718">
                <a:tc>
                  <a:txBody>
                    <a:bodyPr/>
                    <a:lstStyle/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Anti HMGCR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Related to statin use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930" marR="6193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24001" y="6137703"/>
            <a:ext cx="94491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Adapted from: </a:t>
            </a:r>
            <a:r>
              <a:rPr lang="en-US" altLang="en-US" sz="12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Albayda</a:t>
            </a:r>
            <a:r>
              <a:rPr lang="en-US" altLang="en-US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J and </a:t>
            </a:r>
            <a:r>
              <a:rPr lang="en-US" altLang="en-US" sz="12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Mammen</a:t>
            </a:r>
            <a:r>
              <a:rPr lang="en-US" altLang="en-US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AL. Is statin-induced myositis part of the </a:t>
            </a:r>
            <a:r>
              <a:rPr lang="en-US" altLang="en-US" sz="12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polymyositis</a:t>
            </a:r>
            <a:r>
              <a:rPr lang="en-US" altLang="en-US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disease spectrum? </a:t>
            </a:r>
            <a:r>
              <a:rPr lang="en-US" altLang="en-US" sz="12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Curr</a:t>
            </a:r>
            <a:r>
              <a:rPr lang="en-US" altLang="en-US" sz="12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200" i="1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Rheumatol</a:t>
            </a:r>
            <a:r>
              <a:rPr lang="en-US" altLang="en-US" sz="12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Rep </a:t>
            </a:r>
            <a:r>
              <a:rPr lang="en-US" altLang="en-US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2014;16:433.</a:t>
            </a:r>
            <a:endParaRPr lang="en-US" altLang="en-US" sz="1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en-US" altLang="en-US" sz="1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en-US" altLang="en-US" sz="6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228601"/>
            <a:ext cx="43717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en-US" sz="28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Myositis specific antibodies</a:t>
            </a:r>
            <a:endParaRPr lang="en-US" altLang="en-US" sz="2800" dirty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9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31"/>
    </mc:Choice>
    <mc:Fallback>
      <p:transition spd="slow" advTm="40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DM-Pathology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/>
            <a:r>
              <a:rPr lang="en-US" dirty="0" smtClean="0"/>
              <a:t>Laboratory</a:t>
            </a:r>
          </a:p>
          <a:p>
            <a:pPr marL="742950" lvl="2" indent="-342900"/>
            <a:r>
              <a:rPr lang="en-US" dirty="0" smtClean="0"/>
              <a:t>CK normal or mildly elevated (</a:t>
            </a:r>
            <a:r>
              <a:rPr lang="en-US" dirty="0" err="1" smtClean="0"/>
              <a:t>aldolase</a:t>
            </a:r>
            <a:r>
              <a:rPr lang="en-US" dirty="0" smtClean="0"/>
              <a:t>)</a:t>
            </a:r>
          </a:p>
          <a:p>
            <a:pPr marL="742950" lvl="2" indent="-342900"/>
            <a:r>
              <a:rPr lang="en-US" dirty="0" smtClean="0"/>
              <a:t>Antibodies</a:t>
            </a:r>
          </a:p>
          <a:p>
            <a:pPr marL="1200150" lvl="3" indent="-342900"/>
            <a:r>
              <a:rPr lang="en-US" dirty="0" err="1" smtClean="0"/>
              <a:t>tRNA</a:t>
            </a:r>
            <a:r>
              <a:rPr lang="en-US" dirty="0" smtClean="0"/>
              <a:t> </a:t>
            </a:r>
            <a:r>
              <a:rPr lang="en-US" dirty="0" err="1" smtClean="0"/>
              <a:t>synthetases</a:t>
            </a:r>
            <a:r>
              <a:rPr lang="en-US" dirty="0" smtClean="0"/>
              <a:t> (Jo-1 </a:t>
            </a:r>
            <a:r>
              <a:rPr lang="en-US" dirty="0" err="1" smtClean="0"/>
              <a:t>assoc</a:t>
            </a:r>
            <a:r>
              <a:rPr lang="en-US" dirty="0" smtClean="0"/>
              <a:t> w/ interstitial lung </a:t>
            </a:r>
            <a:r>
              <a:rPr lang="en-US" dirty="0" err="1" smtClean="0"/>
              <a:t>dsease</a:t>
            </a:r>
            <a:r>
              <a:rPr lang="en-US" dirty="0" smtClean="0"/>
              <a:t>)</a:t>
            </a:r>
          </a:p>
          <a:p>
            <a:pPr marL="1200150" lvl="3" indent="-342900"/>
            <a:r>
              <a:rPr lang="en-US" dirty="0" smtClean="0"/>
              <a:t>Anti- Mi-2 (20%)</a:t>
            </a:r>
          </a:p>
          <a:p>
            <a:pPr marL="1200150" lvl="3" indent="-342900"/>
            <a:r>
              <a:rPr lang="en-US" dirty="0" smtClean="0"/>
              <a:t>Other myositis specific antibodies</a:t>
            </a:r>
          </a:p>
          <a:p>
            <a:pPr marL="742950" lvl="2" indent="-342900"/>
            <a:r>
              <a:rPr lang="en-US" dirty="0" smtClean="0"/>
              <a:t>May have ANA, RF positive if part of overlap syndrome</a:t>
            </a:r>
          </a:p>
          <a:p>
            <a:r>
              <a:rPr lang="en-US" dirty="0" smtClean="0"/>
              <a:t>EMG: spontaneous activity, </a:t>
            </a:r>
            <a:r>
              <a:rPr lang="en-US" dirty="0" err="1" smtClean="0"/>
              <a:t>myopathic</a:t>
            </a:r>
            <a:r>
              <a:rPr lang="en-US" dirty="0" smtClean="0"/>
              <a:t> motor units</a:t>
            </a:r>
          </a:p>
          <a:p>
            <a:pPr lvl="1"/>
            <a:endParaRPr lang="en-US" dirty="0" smtClean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07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371"/>
    </mc:Choice>
    <mc:Fallback>
      <p:transition spd="slow" advTm="83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DM-Pathology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Vasculitis </a:t>
            </a:r>
          </a:p>
          <a:p>
            <a:pPr lvl="1"/>
            <a:r>
              <a:rPr lang="en-US" dirty="0"/>
              <a:t>Capillaries and small blood vessels</a:t>
            </a:r>
          </a:p>
          <a:p>
            <a:r>
              <a:rPr lang="en-US" dirty="0"/>
              <a:t>Perivascular and </a:t>
            </a:r>
            <a:r>
              <a:rPr lang="en-US" dirty="0" err="1"/>
              <a:t>perimysial</a:t>
            </a:r>
            <a:r>
              <a:rPr lang="en-US" dirty="0"/>
              <a:t> inflammation</a:t>
            </a:r>
          </a:p>
          <a:p>
            <a:pPr lvl="1"/>
            <a:r>
              <a:rPr lang="en-US" dirty="0"/>
              <a:t>No inflammatory cell invasion of non-necrotic fibers</a:t>
            </a:r>
          </a:p>
          <a:p>
            <a:pPr lvl="1"/>
            <a:r>
              <a:rPr lang="en-US" dirty="0"/>
              <a:t>Increased expression of IFN1- inducible proteins</a:t>
            </a:r>
          </a:p>
          <a:p>
            <a:r>
              <a:rPr lang="en-US" dirty="0"/>
              <a:t>Humoral response	</a:t>
            </a:r>
          </a:p>
          <a:p>
            <a:pPr lvl="1"/>
            <a:r>
              <a:rPr lang="en-US" dirty="0"/>
              <a:t>CD4+ cells and B-cells</a:t>
            </a:r>
          </a:p>
          <a:p>
            <a:pPr lvl="1"/>
            <a:r>
              <a:rPr lang="en-US" dirty="0"/>
              <a:t>Complement and immunoglobulin deposition on capillaries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2313"/>
            <a:ext cx="5181600" cy="389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85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694"/>
    </mc:Choice>
    <mc:Fallback>
      <p:transition spd="slow" advTm="34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Polymyositis</a:t>
            </a:r>
            <a:r>
              <a:rPr lang="en-US" b="1" dirty="0" smtClean="0">
                <a:solidFill>
                  <a:srgbClr val="C00000"/>
                </a:solidFill>
              </a:rPr>
              <a:t>(</a:t>
            </a:r>
            <a:r>
              <a:rPr lang="en-US" b="1" dirty="0" err="1" smtClean="0">
                <a:solidFill>
                  <a:srgbClr val="C00000"/>
                </a:solidFill>
              </a:rPr>
              <a:t>Endomysial</a:t>
            </a:r>
            <a:r>
              <a:rPr lang="en-US" b="1" dirty="0" smtClean="0">
                <a:solidFill>
                  <a:srgbClr val="C00000"/>
                </a:solidFill>
              </a:rPr>
              <a:t> inflammation)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951693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Exclusionary diagnosis in </a:t>
            </a:r>
            <a:r>
              <a:rPr lang="en-US" altLang="en-US" dirty="0" err="1">
                <a:ea typeface="ＭＳ Ｐゴシック" panose="020B0600070205080204" pitchFamily="34" charset="-128"/>
              </a:rPr>
              <a:t>pts</a:t>
            </a:r>
            <a:r>
              <a:rPr lang="en-US" altLang="en-US" dirty="0">
                <a:ea typeface="ＭＳ Ｐゴシック" panose="020B0600070205080204" pitchFamily="34" charset="-128"/>
              </a:rPr>
              <a:t> who do not have a rash or alternate muscle or nerve disease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PM is a disease of adults  age  between 30-60 years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More prevalent in female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Subacute</a:t>
            </a:r>
            <a:r>
              <a:rPr lang="en-US" altLang="en-US" dirty="0">
                <a:ea typeface="ＭＳ Ｐゴシック" panose="020B0600070205080204" pitchFamily="34" charset="-128"/>
              </a:rPr>
              <a:t> to insidiously progressive, proximal arm and leg weakness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Myalgias</a:t>
            </a:r>
            <a:r>
              <a:rPr lang="en-US" altLang="en-US" dirty="0">
                <a:ea typeface="ＭＳ Ｐゴシック" panose="020B0600070205080204" pitchFamily="34" charset="-128"/>
              </a:rPr>
              <a:t> and tenderness are common but usually not the first presenting symptoms(10-30%)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Dysphagia and dysphonia is seen in one-third of patients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Facial weakness is occasionally present and the eye muscles never get involved, except when accompanied by myasthenia gravies.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Heart muscle involvement and arrhythmic changes are also seen</a:t>
            </a:r>
          </a:p>
        </p:txBody>
      </p:sp>
      <p:pic>
        <p:nvPicPr>
          <p:cNvPr id="5" name="Content Placeholder 4" descr="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882" y="2640106"/>
            <a:ext cx="5208494" cy="267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77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328"/>
    </mc:Choice>
    <mc:Fallback>
      <p:transition spd="slow" advTm="82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DM and PM Treatment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Glucocorticoids</a:t>
            </a:r>
          </a:p>
          <a:p>
            <a:pPr lvl="1"/>
            <a:r>
              <a:rPr lang="en-US" dirty="0" smtClean="0"/>
              <a:t>High dose for at least 4-6wks, taper over 1yr</a:t>
            </a:r>
          </a:p>
          <a:p>
            <a:pPr lvl="1"/>
            <a:r>
              <a:rPr lang="en-US" dirty="0" smtClean="0"/>
              <a:t>80mg or 1mg/kg</a:t>
            </a:r>
          </a:p>
          <a:p>
            <a:pPr lvl="1"/>
            <a:r>
              <a:rPr lang="en-US" dirty="0" smtClean="0"/>
              <a:t>No RCTs, NIH series with 39% normalized CPK, 25% regained full strength</a:t>
            </a:r>
          </a:p>
          <a:p>
            <a:r>
              <a:rPr lang="en-US" dirty="0" smtClean="0"/>
              <a:t>Immunosuppressive/steroid-sparing</a:t>
            </a:r>
          </a:p>
          <a:p>
            <a:pPr lvl="1"/>
            <a:r>
              <a:rPr lang="en-US" dirty="0" smtClean="0"/>
              <a:t>Azathioprine</a:t>
            </a:r>
          </a:p>
          <a:p>
            <a:pPr lvl="2"/>
            <a:r>
              <a:rPr lang="en-US" dirty="0" smtClean="0"/>
              <a:t>Randomized trial vs prednisone alone, better functional outcome at 3yrs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ethotrexate (pulmonary fibrosis)</a:t>
            </a:r>
          </a:p>
          <a:p>
            <a:pPr lvl="1"/>
            <a:r>
              <a:rPr lang="en-US" dirty="0" smtClean="0"/>
              <a:t>Can be started simultaneously</a:t>
            </a:r>
          </a:p>
          <a:p>
            <a:r>
              <a:rPr lang="en-US" dirty="0" err="1" smtClean="0"/>
              <a:t>Hydroxychloroquine</a:t>
            </a:r>
            <a:r>
              <a:rPr lang="en-US" dirty="0" smtClean="0"/>
              <a:t> (skin disease but not muscle)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900"/>
    </mc:Choice>
    <mc:Fallback>
      <p:transition spd="slow" advTm="72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Treatment resistant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alternative diagnosis (IBM)</a:t>
            </a:r>
          </a:p>
          <a:p>
            <a:r>
              <a:rPr lang="en-US" dirty="0" smtClean="0"/>
              <a:t>Rituximab</a:t>
            </a:r>
          </a:p>
          <a:p>
            <a:r>
              <a:rPr lang="en-US" dirty="0" smtClean="0"/>
              <a:t>IVIG</a:t>
            </a:r>
          </a:p>
          <a:p>
            <a:r>
              <a:rPr lang="en-US" dirty="0" smtClean="0"/>
              <a:t>Other: CSA, </a:t>
            </a:r>
            <a:r>
              <a:rPr lang="en-US" dirty="0" err="1" smtClean="0"/>
              <a:t>tacrolimus</a:t>
            </a:r>
            <a:r>
              <a:rPr lang="en-US" dirty="0" smtClean="0"/>
              <a:t>, MMF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0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928"/>
    </mc:Choice>
    <mc:Fallback>
      <p:transition spd="slow" advTm="16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397010"/>
              </p:ext>
            </p:extLst>
          </p:nvPr>
        </p:nvGraphicFramePr>
        <p:xfrm>
          <a:off x="1196788" y="1792941"/>
          <a:ext cx="8987118" cy="4446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80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590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464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</a:rPr>
                        <a:t>Dermatomyositis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Typical dermatologic </a:t>
                      </a:r>
                      <a:r>
                        <a:rPr lang="en-US" sz="1800" dirty="0" smtClean="0">
                          <a:effectLst/>
                        </a:rPr>
                        <a:t>manifestations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en-US" sz="10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May be associated with </a:t>
                      </a:r>
                      <a:r>
                        <a:rPr lang="en-US" sz="1800" dirty="0" smtClean="0">
                          <a:effectLst/>
                        </a:rPr>
                        <a:t>malignancy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Not generally associated with systemic rheumatologic disease, except sometimes </a:t>
                      </a:r>
                      <a:r>
                        <a:rPr lang="en-US" sz="1800" dirty="0" smtClean="0">
                          <a:effectLst/>
                        </a:rPr>
                        <a:t>scleroderma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 smtClean="0">
                          <a:effectLst/>
                        </a:rPr>
                        <a:t>Childhood form exists</a:t>
                      </a:r>
                    </a:p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 smtClean="0">
                          <a:effectLst/>
                        </a:rPr>
                        <a:t>Muscle </a:t>
                      </a:r>
                      <a:r>
                        <a:rPr lang="en-US" sz="1800" dirty="0">
                          <a:effectLst/>
                        </a:rPr>
                        <a:t>biopsy findings (</a:t>
                      </a:r>
                      <a:r>
                        <a:rPr lang="en-US" sz="1800" dirty="0" err="1">
                          <a:effectLst/>
                        </a:rPr>
                        <a:t>perimysial</a:t>
                      </a:r>
                      <a:r>
                        <a:rPr lang="en-US" sz="1800" dirty="0">
                          <a:effectLst/>
                        </a:rPr>
                        <a:t> and perivascular inflammation)</a:t>
                      </a: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</a:rPr>
                        <a:t>Polymyositis</a:t>
                      </a:r>
                      <a:endParaRPr lang="en-US" sz="1800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No rash unless lupus associated</a:t>
                      </a:r>
                      <a:endParaRPr lang="en-US" sz="12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 smtClean="0">
                          <a:effectLst/>
                        </a:rPr>
                        <a:t>Not </a:t>
                      </a:r>
                      <a:r>
                        <a:rPr lang="en-US" sz="1800" dirty="0">
                          <a:effectLst/>
                        </a:rPr>
                        <a:t>typically associated with malignancy</a:t>
                      </a:r>
                      <a:endParaRPr lang="en-US" sz="12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 smtClean="0">
                          <a:effectLst/>
                        </a:rPr>
                        <a:t>Often </a:t>
                      </a:r>
                      <a:r>
                        <a:rPr lang="en-US" sz="1800" dirty="0">
                          <a:effectLst/>
                        </a:rPr>
                        <a:t>associated with a systemic rheumatologic disease, including lupus, systemic sclerosis, vasculitis</a:t>
                      </a:r>
                      <a:endParaRPr lang="en-US" sz="12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 smtClean="0">
                          <a:effectLst/>
                        </a:rPr>
                        <a:t>Adult </a:t>
                      </a:r>
                      <a:r>
                        <a:rPr lang="en-US" sz="1800" dirty="0">
                          <a:effectLst/>
                        </a:rPr>
                        <a:t>disease</a:t>
                      </a:r>
                      <a:endParaRPr lang="en-US" sz="1200" dirty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800" dirty="0" smtClean="0">
                        <a:effectLst/>
                      </a:endParaRP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 smtClean="0">
                          <a:effectLst/>
                        </a:rPr>
                        <a:t>Muscle </a:t>
                      </a:r>
                      <a:r>
                        <a:rPr lang="en-US" sz="1800" dirty="0">
                          <a:effectLst/>
                        </a:rPr>
                        <a:t>biopsy findings (</a:t>
                      </a:r>
                      <a:r>
                        <a:rPr lang="en-US" sz="1800" dirty="0" err="1">
                          <a:effectLst/>
                        </a:rPr>
                        <a:t>endomysial</a:t>
                      </a:r>
                      <a:r>
                        <a:rPr lang="en-US" sz="1800" dirty="0">
                          <a:effectLst/>
                        </a:rPr>
                        <a:t> inflammation)</a:t>
                      </a: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05000" y="607369"/>
            <a:ext cx="80723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24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Features differentiating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dermatomyositis</a:t>
            </a:r>
            <a:r>
              <a:rPr lang="en-US" altLang="en-US" sz="24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from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polymyositis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1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51"/>
    </mc:Choice>
    <mc:Fallback>
      <p:transition spd="slow" advTm="47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Inclusion body myositis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Most common myopathy &gt;50yrs</a:t>
            </a:r>
          </a:p>
          <a:p>
            <a:r>
              <a:rPr lang="en-US" dirty="0"/>
              <a:t>Men&gt;women</a:t>
            </a:r>
          </a:p>
          <a:p>
            <a:r>
              <a:rPr lang="en-US" dirty="0"/>
              <a:t>Clinical:</a:t>
            </a:r>
          </a:p>
          <a:p>
            <a:pPr lvl="1"/>
            <a:r>
              <a:rPr lang="en-US" dirty="0"/>
              <a:t>Distal </a:t>
            </a:r>
            <a:r>
              <a:rPr lang="en-US" dirty="0" err="1"/>
              <a:t>predominence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FF, WF, quads, anterior </a:t>
            </a:r>
            <a:r>
              <a:rPr lang="en-US" dirty="0" err="1"/>
              <a:t>tibial</a:t>
            </a:r>
            <a:endParaRPr lang="en-US" dirty="0"/>
          </a:p>
          <a:p>
            <a:pPr lvl="2"/>
            <a:r>
              <a:rPr lang="en-US" dirty="0"/>
              <a:t>atrophy</a:t>
            </a:r>
          </a:p>
          <a:p>
            <a:pPr lvl="1"/>
            <a:r>
              <a:rPr lang="en-US" dirty="0"/>
              <a:t>Asymmetrical</a:t>
            </a:r>
          </a:p>
          <a:p>
            <a:pPr lvl="1"/>
            <a:r>
              <a:rPr lang="en-US" dirty="0"/>
              <a:t>1/3 with dysphagia, facial weakness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2104978"/>
            <a:ext cx="5181600" cy="3792631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93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834"/>
    </mc:Choice>
    <mc:Fallback>
      <p:transition spd="slow" advTm="30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IBM-pathology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CPK may be normal or mildly elevated</a:t>
            </a:r>
          </a:p>
          <a:p>
            <a:r>
              <a:rPr lang="en-US" dirty="0" smtClean="0"/>
              <a:t>EMG: myopathic, spontaneous activity, may have small and large </a:t>
            </a:r>
            <a:r>
              <a:rPr lang="en-US" dirty="0" err="1" smtClean="0"/>
              <a:t>polyphasic</a:t>
            </a:r>
            <a:r>
              <a:rPr lang="en-US" dirty="0" smtClean="0"/>
              <a:t> MUPs</a:t>
            </a:r>
          </a:p>
          <a:p>
            <a:r>
              <a:rPr lang="en-US" dirty="0" smtClean="0"/>
              <a:t>Muscle biopsy</a:t>
            </a:r>
          </a:p>
          <a:p>
            <a:pPr lvl="1"/>
            <a:r>
              <a:rPr lang="en-US" dirty="0" smtClean="0"/>
              <a:t>Similar to PM</a:t>
            </a:r>
          </a:p>
          <a:p>
            <a:pPr lvl="1"/>
            <a:r>
              <a:rPr lang="en-US" dirty="0" smtClean="0"/>
              <a:t>Rimmed vacuoles (with amyloid deposits)</a:t>
            </a:r>
          </a:p>
          <a:p>
            <a:pPr lvl="1"/>
            <a:r>
              <a:rPr lang="en-US" dirty="0" smtClean="0"/>
              <a:t>EM: </a:t>
            </a:r>
            <a:r>
              <a:rPr lang="en-US" dirty="0" err="1" smtClean="0"/>
              <a:t>tubuloreticular</a:t>
            </a:r>
            <a:r>
              <a:rPr lang="en-US" dirty="0" smtClean="0"/>
              <a:t> aggregates</a:t>
            </a:r>
          </a:p>
          <a:p>
            <a:pPr lvl="1"/>
            <a:r>
              <a:rPr lang="en-US" dirty="0" smtClean="0"/>
              <a:t>Plasma cells, MHCI, CD8+</a:t>
            </a:r>
          </a:p>
          <a:p>
            <a:pPr lvl="1"/>
            <a:r>
              <a:rPr lang="en-US" dirty="0" err="1" smtClean="0"/>
              <a:t>Nondx</a:t>
            </a:r>
            <a:r>
              <a:rPr lang="en-US" dirty="0" smtClean="0"/>
              <a:t> </a:t>
            </a:r>
            <a:r>
              <a:rPr lang="en-US" dirty="0" err="1" smtClean="0"/>
              <a:t>bx</a:t>
            </a:r>
            <a:r>
              <a:rPr lang="en-US" dirty="0" smtClean="0"/>
              <a:t> in 20-30%</a:t>
            </a:r>
            <a:endParaRPr lang="en-US" dirty="0"/>
          </a:p>
        </p:txBody>
      </p:sp>
      <p:pic>
        <p:nvPicPr>
          <p:cNvPr id="5" name="Picture 2" descr="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71" y="1483660"/>
            <a:ext cx="4572000" cy="237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71" y="3859308"/>
            <a:ext cx="452269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26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48"/>
    </mc:Choice>
    <mc:Fallback>
      <p:transition spd="slow" advTm="46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IBM treatment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Relatively resistant</a:t>
            </a:r>
          </a:p>
          <a:p>
            <a:r>
              <a:rPr lang="en-US" dirty="0" smtClean="0"/>
              <a:t>Prednisone, methotrexate, azathioprine</a:t>
            </a:r>
          </a:p>
          <a:p>
            <a:r>
              <a:rPr lang="en-US" dirty="0" smtClean="0"/>
              <a:t>IVIG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04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5"/>
    </mc:Choice>
    <mc:Fallback>
      <p:transition spd="slow" advTm="14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Other Immune Myopathies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Necrotizing</a:t>
            </a:r>
          </a:p>
          <a:p>
            <a:pPr lvl="1"/>
            <a:r>
              <a:rPr lang="en-US" dirty="0" smtClean="0"/>
              <a:t>Often with anti-SRP antibodies</a:t>
            </a:r>
          </a:p>
          <a:p>
            <a:r>
              <a:rPr lang="en-US" dirty="0" smtClean="0"/>
              <a:t>HMGCR antibodies</a:t>
            </a:r>
          </a:p>
          <a:p>
            <a:r>
              <a:rPr lang="en-US" dirty="0" smtClean="0"/>
              <a:t>U1-snRNP</a:t>
            </a:r>
          </a:p>
          <a:p>
            <a:r>
              <a:rPr lang="en-US" dirty="0" smtClean="0"/>
              <a:t>Anti-MAS</a:t>
            </a:r>
          </a:p>
          <a:p>
            <a:r>
              <a:rPr lang="en-US" dirty="0" err="1" smtClean="0"/>
              <a:t>Sarcoid</a:t>
            </a:r>
            <a:endParaRPr lang="en-US" dirty="0" smtClean="0"/>
          </a:p>
          <a:p>
            <a:r>
              <a:rPr lang="en-US" dirty="0" smtClean="0"/>
              <a:t>GVHD</a:t>
            </a:r>
          </a:p>
          <a:p>
            <a:r>
              <a:rPr lang="en-US" dirty="0" err="1" smtClean="0"/>
              <a:t>Brachio</a:t>
            </a:r>
            <a:r>
              <a:rPr lang="en-US" dirty="0" smtClean="0"/>
              <a:t>-cervical inflammatory myopathy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29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63"/>
    </mc:Choice>
    <mc:Fallback>
      <p:transition spd="slow" advTm="58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765253"/>
              </p:ext>
            </p:extLst>
          </p:nvPr>
        </p:nvGraphicFramePr>
        <p:xfrm>
          <a:off x="1151963" y="1411942"/>
          <a:ext cx="9202271" cy="52084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06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777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373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680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296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998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Dermatomyositis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Polymyositis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Inclusion body myositis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Necrotizing autoimmune myopathy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996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Autoantibodies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Antisynthetase antibodies (anti-Jo-1 and others)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Dermatomyositis specific antibodies (anti-Mi-2 and others)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Antisynthetase antibodies (anti-Jo-1 and others)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Antibodies of systemic rheumatologic disease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Possibly anti-cytosolic 5’-nucleotidase 1A (cN1A)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Anti-SRP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Anti-HMGCR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1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Muscle enzymes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 to 50x ULN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 to 50x ULN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 to 15x ULN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Often &gt;10x ULN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997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Associated disorders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Interstitial lung disease (antisynthetase)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Malignancy (ovarian, lung, others)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Interstitial lung disease (antisynthetase)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Systemic rheumatologic disorders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None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HMGCR – statin use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079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Treatment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Prednisone</a:t>
                      </a:r>
                      <a:r>
                        <a:rPr lang="en-US" sz="8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Azathioprine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Methotrexate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Rituximab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>
                          <a:effectLst/>
                        </a:rPr>
                        <a:t>IVIG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Others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 dirty="0">
                          <a:effectLst/>
                        </a:rPr>
                        <a:t>Prednisone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 dirty="0">
                          <a:effectLst/>
                        </a:rPr>
                        <a:t>Azathioprine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 dirty="0">
                          <a:effectLst/>
                        </a:rPr>
                        <a:t>Methotrexate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 dirty="0">
                          <a:effectLst/>
                        </a:rPr>
                        <a:t>Rituximab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 dirty="0">
                          <a:effectLst/>
                        </a:rPr>
                        <a:t>IVIG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Others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None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 dirty="0">
                          <a:effectLst/>
                        </a:rPr>
                        <a:t>Prednisone</a:t>
                      </a:r>
                      <a:endParaRPr lang="en-US" sz="11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00" dirty="0">
                          <a:effectLst/>
                        </a:rPr>
                        <a:t>Rituximab</a:t>
                      </a:r>
                      <a:endParaRPr lang="en-US" sz="1100" dirty="0">
                        <a:effectLst/>
                      </a:endParaRPr>
                    </a:p>
                    <a:p>
                      <a:pPr marL="457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17" marR="68117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05001" y="490835"/>
            <a:ext cx="75438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en-US" altLang="en-US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Key Features of Inflammatory and Necrotizing Autoimmune Myopathies</a:t>
            </a:r>
            <a:endParaRPr lang="en-US" altLang="en-US" sz="24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42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521"/>
    </mc:Choice>
    <mc:Fallback>
      <p:transition spd="slow" advTm="38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Endocrine myopathies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Hyperthyroidism: Proximal weakness; periodic paralysis. CPK is usually normal. Type 1 and 2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</a:t>
            </a:r>
            <a:r>
              <a:rPr lang="en-US" altLang="en-US" dirty="0">
                <a:ea typeface="ＭＳ Ｐゴシック" panose="020B0600070205080204" pitchFamily="34" charset="-128"/>
              </a:rPr>
              <a:t> atrophy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Hypothyroidism: Proximal weakness, muscle hypertrophy, cramps, myalgia.  Ankle jerks may demonstrate delayed relaxation. </a:t>
            </a:r>
            <a:r>
              <a:rPr lang="en-US" altLang="en-US" dirty="0" err="1">
                <a:ea typeface="ＭＳ Ｐゴシック" panose="020B0600070205080204" pitchFamily="34" charset="-128"/>
              </a:rPr>
              <a:t>Myoedema</a:t>
            </a:r>
            <a:r>
              <a:rPr lang="en-US" altLang="en-US" dirty="0">
                <a:ea typeface="ＭＳ Ｐゴシック" panose="020B0600070205080204" pitchFamily="34" charset="-128"/>
              </a:rPr>
              <a:t> which is a painless mounding of the muscle when it is percussed. CPK usually elevated.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Hyperparathyroidism: Proximal weakness and atrophy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Hypoparathyroidism</a:t>
            </a:r>
            <a:r>
              <a:rPr lang="en-US" altLang="en-US" dirty="0">
                <a:ea typeface="ＭＳ Ｐゴシック" panose="020B0600070205080204" pitchFamily="34" charset="-128"/>
              </a:rPr>
              <a:t>: mild weakness, </a:t>
            </a:r>
            <a:r>
              <a:rPr lang="en-US" altLang="en-US" dirty="0" err="1">
                <a:ea typeface="ＭＳ Ｐゴシック" panose="020B0600070205080204" pitchFamily="34" charset="-128"/>
              </a:rPr>
              <a:t>tetany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10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13"/>
    </mc:Choice>
    <mc:Fallback>
      <p:transition spd="slow" advTm="18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Endocrine myopathy…</a:t>
            </a:r>
            <a:r>
              <a:rPr lang="en-US" altLang="en-US" b="1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contd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steroid myopathy: Women more prone to develop exogenous steroid induced myopathy. Usually when prednisone dosage is &gt; 30mg/ day. Fluorinated steroids like triamcinolone&gt; betamethasone&gt; dexamethasone greater propensity. Proximal muscle weakness. Serum CPK , EMG is normal. Biopsy shows preferential atrophy of Type 2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fibres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Hypocortisolism</a:t>
            </a:r>
            <a:r>
              <a:rPr lang="en-US" altLang="en-US" dirty="0">
                <a:ea typeface="ＭＳ Ｐゴシック" panose="020B0600070205080204" pitchFamily="34" charset="-128"/>
              </a:rPr>
              <a:t>: </a:t>
            </a:r>
            <a:r>
              <a:rPr lang="en-US" altLang="en-US" dirty="0" err="1">
                <a:ea typeface="ＭＳ Ｐゴシック" panose="020B0600070205080204" pitchFamily="34" charset="-128"/>
              </a:rPr>
              <a:t>Generalised</a:t>
            </a:r>
            <a:r>
              <a:rPr lang="en-US" altLang="en-US" dirty="0">
                <a:ea typeface="ＭＳ Ｐゴシック" panose="020B0600070205080204" pitchFamily="34" charset="-128"/>
              </a:rPr>
              <a:t> weakness, fatigue, cramps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Diabetes when uncontrolled can produce diabetic muscle infarction especially in the thighs and can manifest as a painful swelling. CPK is normal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49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22"/>
    </mc:Choice>
    <mc:Fallback>
      <p:transition spd="slow" advTm="295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Infectious Myopathies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Bacterial</a:t>
            </a:r>
          </a:p>
          <a:p>
            <a:pPr>
              <a:defRPr/>
            </a:pPr>
            <a:r>
              <a:rPr lang="en-US" dirty="0"/>
              <a:t>Viral</a:t>
            </a:r>
          </a:p>
          <a:p>
            <a:pPr lvl="1">
              <a:defRPr/>
            </a:pPr>
            <a:r>
              <a:rPr lang="en-US" dirty="0"/>
              <a:t>Mild, </a:t>
            </a:r>
            <a:r>
              <a:rPr lang="en-US" dirty="0" err="1"/>
              <a:t>myalgias</a:t>
            </a:r>
            <a:r>
              <a:rPr lang="en-US" dirty="0"/>
              <a:t> </a:t>
            </a:r>
          </a:p>
          <a:p>
            <a:pPr lvl="1">
              <a:defRPr/>
            </a:pPr>
            <a:r>
              <a:rPr lang="en-US" dirty="0"/>
              <a:t>Severe with </a:t>
            </a:r>
            <a:r>
              <a:rPr lang="en-US" dirty="0" err="1"/>
              <a:t>rhabdo</a:t>
            </a:r>
            <a:r>
              <a:rPr lang="en-US" dirty="0"/>
              <a:t>: influenza, </a:t>
            </a:r>
            <a:r>
              <a:rPr lang="en-US" dirty="0" err="1"/>
              <a:t>cocksackievirus</a:t>
            </a:r>
            <a:r>
              <a:rPr lang="en-US" dirty="0"/>
              <a:t>, EBV, HSV, HIV, measles, dengue </a:t>
            </a:r>
          </a:p>
          <a:p>
            <a:pPr lvl="1">
              <a:defRPr/>
            </a:pPr>
            <a:r>
              <a:rPr lang="en-US" dirty="0"/>
              <a:t>Chronic: echovirus w/ </a:t>
            </a:r>
            <a:r>
              <a:rPr lang="en-US" dirty="0" err="1"/>
              <a:t>hypogammaglobulinemia</a:t>
            </a:r>
            <a:r>
              <a:rPr lang="en-US" dirty="0"/>
              <a:t>, HIV</a:t>
            </a:r>
          </a:p>
          <a:p>
            <a:pPr lvl="1">
              <a:defRPr/>
            </a:pPr>
            <a:r>
              <a:rPr lang="en-US" dirty="0"/>
              <a:t>Pathophysiology: direct muscle invasion vs cytokine response</a:t>
            </a:r>
          </a:p>
          <a:p>
            <a:pPr>
              <a:defRPr/>
            </a:pPr>
            <a:r>
              <a:rPr lang="en-US" dirty="0"/>
              <a:t>Parasitic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70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295"/>
    </mc:Choice>
    <mc:Fallback>
      <p:transition spd="slow" advTm="50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The Limb-Girdle Muscular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Dystrophies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Limb-girdle </a:t>
            </a:r>
            <a:r>
              <a:rPr lang="en-US" dirty="0"/>
              <a:t>muscular dystrophy is defined as a genetically inherited condition primarily affecting skeletal</a:t>
            </a:r>
          </a:p>
          <a:p>
            <a:r>
              <a:rPr lang="en-US" dirty="0"/>
              <a:t>muscle that leads to progressive, predominantly proximal muscle weakness in individuals who have </a:t>
            </a:r>
            <a:r>
              <a:rPr lang="en-US" dirty="0" smtClean="0"/>
              <a:t>achieved independent </a:t>
            </a:r>
            <a:r>
              <a:rPr lang="en-US" dirty="0"/>
              <a:t>walking and who have elevated </a:t>
            </a:r>
            <a:r>
              <a:rPr lang="en-US" dirty="0" err="1"/>
              <a:t>creatine</a:t>
            </a:r>
            <a:r>
              <a:rPr lang="en-US" dirty="0"/>
              <a:t> kinase levels. </a:t>
            </a:r>
            <a:endParaRPr lang="en-US" dirty="0" smtClean="0"/>
          </a:p>
          <a:p>
            <a:r>
              <a:rPr lang="hu-HU" altLang="cs-CZ" sz="3000" dirty="0"/>
              <a:t>Causes:</a:t>
            </a:r>
            <a:r>
              <a:rPr lang="hu-HU" altLang="cs-CZ" dirty="0"/>
              <a:t> </a:t>
            </a:r>
          </a:p>
          <a:p>
            <a:pPr lvl="1"/>
            <a:r>
              <a:rPr lang="hu-HU" altLang="cs-CZ" sz="2600" dirty="0"/>
              <a:t>Sarcoglycanopathies</a:t>
            </a:r>
          </a:p>
          <a:p>
            <a:pPr lvl="1"/>
            <a:r>
              <a:rPr lang="hu-HU" altLang="cs-CZ" sz="2600" dirty="0"/>
              <a:t>Calpain deficiency</a:t>
            </a:r>
          </a:p>
          <a:p>
            <a:pPr lvl="1"/>
            <a:r>
              <a:rPr lang="hu-HU" altLang="cs-CZ" sz="2600" dirty="0"/>
              <a:t>Caveolin deficiency</a:t>
            </a:r>
          </a:p>
          <a:p>
            <a:pPr lvl="1"/>
            <a:r>
              <a:rPr lang="hu-HU" altLang="cs-CZ" sz="2600" dirty="0"/>
              <a:t>Dysferlin deficiency etc.</a:t>
            </a:r>
            <a:endParaRPr lang="hu-HU" altLang="cs-CZ" dirty="0"/>
          </a:p>
          <a:p>
            <a:r>
              <a:rPr lang="hu-HU" altLang="cs-CZ" sz="3000" dirty="0"/>
              <a:t>Sarcoglycanopathies comprise about 10% of autosomal recessive limb-girdle dystrophies</a:t>
            </a:r>
          </a:p>
          <a:p>
            <a:pPr lvl="1"/>
            <a:r>
              <a:rPr lang="hu-HU" altLang="cs-CZ" dirty="0"/>
              <a:t>α, β, γ, δ sarcoglycans</a:t>
            </a:r>
            <a:endParaRPr lang="en-US" altLang="cs-CZ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69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001"/>
    </mc:Choice>
    <mc:Fallback>
      <p:transition spd="slow" advTm="73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Dystrophinopathies</a:t>
            </a:r>
            <a:r>
              <a:rPr lang="en-US" b="1" dirty="0" smtClean="0">
                <a:solidFill>
                  <a:srgbClr val="C00000"/>
                </a:solidFill>
              </a:rPr>
              <a:t>; </a:t>
            </a:r>
            <a:r>
              <a:rPr lang="en-US" b="1" dirty="0" err="1" smtClean="0">
                <a:solidFill>
                  <a:srgbClr val="C00000"/>
                </a:solidFill>
              </a:rPr>
              <a:t>Duchenne</a:t>
            </a:r>
            <a:r>
              <a:rPr lang="en-US" b="1" dirty="0" smtClean="0">
                <a:solidFill>
                  <a:srgbClr val="C00000"/>
                </a:solidFill>
              </a:rPr>
              <a:t> and </a:t>
            </a:r>
            <a:r>
              <a:rPr lang="en-US" b="1" dirty="0" smtClean="0">
                <a:solidFill>
                  <a:srgbClr val="C00000"/>
                </a:solidFill>
              </a:rPr>
              <a:t>Becker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altLang="en-US" b="1" dirty="0" err="1" smtClean="0"/>
              <a:t>Duchenne</a:t>
            </a:r>
            <a:r>
              <a:rPr lang="en-US" altLang="en-US" b="1" dirty="0" smtClean="0"/>
              <a:t> Muscular </a:t>
            </a:r>
            <a:r>
              <a:rPr lang="en-US" altLang="en-US" b="1" dirty="0"/>
              <a:t>dystrophy (DMD)</a:t>
            </a:r>
          </a:p>
          <a:p>
            <a:pPr>
              <a:defRPr/>
            </a:pPr>
            <a:r>
              <a:rPr lang="en-US" altLang="en-US" dirty="0"/>
              <a:t>X linked recessive</a:t>
            </a:r>
          </a:p>
          <a:p>
            <a:pPr>
              <a:defRPr/>
            </a:pPr>
            <a:r>
              <a:rPr lang="en-US" altLang="en-US" dirty="0"/>
              <a:t>1:3500 male newborns</a:t>
            </a:r>
          </a:p>
          <a:p>
            <a:pPr>
              <a:defRPr/>
            </a:pPr>
            <a:r>
              <a:rPr lang="en-US" altLang="en-US" dirty="0"/>
              <a:t>Usual onset between 3 and 5 years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altLang="en-US" dirty="0"/>
              <a:t> </a:t>
            </a:r>
            <a:r>
              <a:rPr lang="en-US" altLang="en-US" u="sng" dirty="0"/>
              <a:t>Clinical features</a:t>
            </a:r>
          </a:p>
          <a:p>
            <a:pPr>
              <a:defRPr/>
            </a:pPr>
            <a:r>
              <a:rPr lang="en-US" altLang="en-US" dirty="0"/>
              <a:t>Proximal muscles and neck flexors involved early</a:t>
            </a:r>
          </a:p>
          <a:p>
            <a:pPr>
              <a:defRPr/>
            </a:pPr>
            <a:r>
              <a:rPr lang="en-US" altLang="en-US" dirty="0"/>
              <a:t>Calf hypertrophy, Gower’s sign</a:t>
            </a:r>
          </a:p>
          <a:p>
            <a:pPr>
              <a:defRPr/>
            </a:pPr>
            <a:r>
              <a:rPr lang="en-US" altLang="en-US" dirty="0"/>
              <a:t>Contractures in </a:t>
            </a:r>
            <a:r>
              <a:rPr lang="en-US" altLang="en-US" dirty="0" err="1"/>
              <a:t>tendoachilles</a:t>
            </a:r>
            <a:r>
              <a:rPr lang="en-US" altLang="en-US" dirty="0"/>
              <a:t>, scoliosis, cardiomyopathy</a:t>
            </a:r>
          </a:p>
          <a:p>
            <a:pPr>
              <a:defRPr/>
            </a:pPr>
            <a:r>
              <a:rPr lang="en-US" altLang="en-US" dirty="0"/>
              <a:t>Slow progression and wheelchair bound by age 12</a:t>
            </a:r>
          </a:p>
          <a:p>
            <a:pPr>
              <a:defRPr/>
            </a:pPr>
            <a:r>
              <a:rPr lang="en-US" altLang="en-US" dirty="0"/>
              <a:t>Death common by age 20 due to respiratory cause</a:t>
            </a:r>
          </a:p>
          <a:p>
            <a:pPr>
              <a:defRPr/>
            </a:pPr>
            <a:r>
              <a:rPr lang="en-US" altLang="en-US" u="sng" dirty="0"/>
              <a:t>Lab features</a:t>
            </a:r>
            <a:r>
              <a:rPr lang="en-US" altLang="en-US" dirty="0"/>
              <a:t>: CPK elevated, EMG, Biopsy</a:t>
            </a:r>
          </a:p>
          <a:p>
            <a:pPr>
              <a:defRPr/>
            </a:pPr>
            <a:r>
              <a:rPr lang="en-US" altLang="en-US" dirty="0"/>
              <a:t>Identifiable Xp21 mutation with absence of </a:t>
            </a:r>
            <a:r>
              <a:rPr lang="en-US" altLang="en-US" dirty="0" err="1"/>
              <a:t>dystrop</a:t>
            </a: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864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412"/>
    </mc:Choice>
    <mc:Fallback>
      <p:transition spd="slow" advTm="172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099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M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olecular </a:t>
            </a:r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pathology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77" y="959224"/>
            <a:ext cx="10515600" cy="4351338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is caused by the absence or deficiency of </a:t>
            </a:r>
            <a:r>
              <a:rPr lang="en-US" altLang="en-US" dirty="0" err="1">
                <a:ea typeface="ＭＳ Ｐゴシック" panose="020B0600070205080204" pitchFamily="34" charset="-128"/>
              </a:rPr>
              <a:t>dystrophin</a:t>
            </a:r>
            <a:r>
              <a:rPr lang="en-US" altLang="en-US" dirty="0">
                <a:ea typeface="ＭＳ Ｐゴシック" panose="020B0600070205080204" pitchFamily="34" charset="-128"/>
              </a:rPr>
              <a:t> protein which is the product of Xp21 gene locus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It is part of the </a:t>
            </a:r>
            <a:r>
              <a:rPr lang="en-US" altLang="en-US" dirty="0" err="1">
                <a:ea typeface="ＭＳ Ｐゴシック" panose="020B0600070205080204" pitchFamily="34" charset="-128"/>
              </a:rPr>
              <a:t>dystrophin</a:t>
            </a:r>
            <a:r>
              <a:rPr lang="en-US" altLang="en-US" dirty="0">
                <a:ea typeface="ＭＳ Ｐゴシック" panose="020B0600070205080204" pitchFamily="34" charset="-128"/>
              </a:rPr>
              <a:t>-glycoprotein complex (DGC) which is a group of membrane-associated proteins that span the muscle sarcolemma and provide linkage and stability between the intracellular and cytoskeleton and the extracellular matrix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postulate is that absence of this protein results in tears in the membrane due to weakening of the sarcolemma with a resulting calcium leak into the muscle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</a:t>
            </a:r>
            <a:r>
              <a:rPr lang="en-US" altLang="en-US" dirty="0">
                <a:ea typeface="ＭＳ Ｐゴシック" panose="020B0600070205080204" pitchFamily="34" charset="-128"/>
              </a:rPr>
              <a:t> initiating a cascade of events leading to muscle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</a:t>
            </a:r>
            <a:r>
              <a:rPr lang="en-US" altLang="en-US" dirty="0">
                <a:ea typeface="ＭＳ Ｐゴシック" panose="020B0600070205080204" pitchFamily="34" charset="-128"/>
              </a:rPr>
              <a:t> necrosis </a:t>
            </a:r>
          </a:p>
          <a:p>
            <a:endParaRPr lang="en-US" dirty="0"/>
          </a:p>
        </p:txBody>
      </p:sp>
      <p:pic>
        <p:nvPicPr>
          <p:cNvPr id="4" name="Content Placeholder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5123329"/>
            <a:ext cx="10396163" cy="16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10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550"/>
    </mc:Choice>
    <mc:Fallback>
      <p:transition spd="slow" advTm="79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P</a:t>
            </a:r>
            <a:r>
              <a:rPr lang="en-US" altLang="en-US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athology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Scattered groups of necrotic and regenerating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fibres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Hypertrophied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fibres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Small round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fibres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Perimysial</a:t>
            </a:r>
            <a:r>
              <a:rPr lang="en-US" altLang="en-US" dirty="0">
                <a:ea typeface="ＭＳ Ｐゴシック" panose="020B0600070205080204" pitchFamily="34" charset="-128"/>
              </a:rPr>
              <a:t>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endomysial</a:t>
            </a:r>
            <a:r>
              <a:rPr lang="en-US" altLang="en-US" dirty="0">
                <a:ea typeface="ＭＳ Ｐゴシック" panose="020B0600070205080204" pitchFamily="34" charset="-128"/>
              </a:rPr>
              <a:t> proliferation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Muscle </a:t>
            </a:r>
            <a:r>
              <a:rPr lang="en-US" altLang="en-US" dirty="0" err="1">
                <a:ea typeface="ＭＳ Ｐゴシック" panose="020B0600070205080204" pitchFamily="34" charset="-128"/>
              </a:rPr>
              <a:t>fibre</a:t>
            </a:r>
            <a:r>
              <a:rPr lang="en-US" altLang="en-US" dirty="0">
                <a:ea typeface="ＭＳ Ｐゴシック" panose="020B0600070205080204" pitchFamily="34" charset="-128"/>
              </a:rPr>
              <a:t> loss and fat replacement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Dystrophin</a:t>
            </a:r>
            <a:r>
              <a:rPr lang="en-US" altLang="en-US" dirty="0">
                <a:ea typeface="ＭＳ Ｐゴシック" panose="020B0600070205080204" pitchFamily="34" charset="-128"/>
              </a:rPr>
              <a:t> deficiency demonstrated by </a:t>
            </a:r>
            <a:r>
              <a:rPr lang="en-US" altLang="en-US" dirty="0" err="1">
                <a:ea typeface="ＭＳ Ｐゴシック" panose="020B0600070205080204" pitchFamily="34" charset="-128"/>
              </a:rPr>
              <a:t>immunohistochemical</a:t>
            </a:r>
            <a:r>
              <a:rPr lang="en-US" altLang="en-US" dirty="0">
                <a:ea typeface="ＭＳ Ｐゴシック" panose="020B0600070205080204" pitchFamily="34" charset="-128"/>
              </a:rPr>
              <a:t> staining</a:t>
            </a:r>
          </a:p>
          <a:p>
            <a:endParaRPr lang="en-US" dirty="0"/>
          </a:p>
        </p:txBody>
      </p:sp>
      <p:pic>
        <p:nvPicPr>
          <p:cNvPr id="6" name="Picture 4" descr="F:\WORK\ZSUZSI\EGYEB\Kepek\Muscle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253" y="1825625"/>
            <a:ext cx="4627494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23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979"/>
    </mc:Choice>
    <mc:Fallback>
      <p:transition spd="slow" advTm="44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n-US" altLang="cs-CZ" b="1" dirty="0">
                <a:solidFill>
                  <a:srgbClr val="C00000"/>
                </a:solidFill>
                <a:latin typeface="Times New Roman" panose="02020603050405020304" pitchFamily="18" charset="0"/>
              </a:rPr>
              <a:t>Gower’s sign</a:t>
            </a:r>
          </a:p>
        </p:txBody>
      </p:sp>
      <p:pic>
        <p:nvPicPr>
          <p:cNvPr id="6" name="Picture 1027" descr="F:\WORK\ZSUZSI\EGYEB\Kepek\Muscle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0010"/>
            <a:ext cx="5181600" cy="336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30" descr="J:\VYUKA MEDICI, OSETROVATELE,FYZIOTERAPIE 2011\MYOPAICKIY SPL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353" y="2380129"/>
            <a:ext cx="4831976" cy="361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92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34"/>
    </mc:Choice>
    <mc:Fallback>
      <p:transition spd="slow" advTm="15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Rotation of P10100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>
            <a:fillRect/>
          </a:stretch>
        </p:blipFill>
        <p:spPr bwMode="auto">
          <a:xfrm>
            <a:off x="685800" y="1600200"/>
            <a:ext cx="2762250" cy="44196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Rotation of P10100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3" r="4651" b="5746"/>
          <a:stretch>
            <a:fillRect/>
          </a:stretch>
        </p:blipFill>
        <p:spPr bwMode="auto">
          <a:xfrm>
            <a:off x="3487644" y="1600200"/>
            <a:ext cx="2573338" cy="4419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Rotation of P10100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918"/>
          <a:stretch>
            <a:fillRect/>
          </a:stretch>
        </p:blipFill>
        <p:spPr bwMode="auto">
          <a:xfrm>
            <a:off x="6019800" y="1600200"/>
            <a:ext cx="2917825" cy="4419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Becker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5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51"/>
    </mc:Choice>
    <mc:Fallback>
      <p:transition spd="slow" advTm="26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Facioscapulohumeral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cs-CZ" dirty="0"/>
              <a:t>Prevalence: 1 in 20,000</a:t>
            </a:r>
          </a:p>
          <a:p>
            <a:r>
              <a:rPr lang="en-US" altLang="cs-CZ" dirty="0"/>
              <a:t>Autosomal dominant</a:t>
            </a:r>
          </a:p>
          <a:p>
            <a:r>
              <a:rPr lang="en-US" altLang="cs-CZ" dirty="0"/>
              <a:t>Age of onset: infancy to middle age</a:t>
            </a:r>
          </a:p>
          <a:p>
            <a:r>
              <a:rPr lang="en-US" altLang="cs-CZ" dirty="0"/>
              <a:t>Progressive muscular weakness and atrophy involving the face, scapular,  proximal arm and </a:t>
            </a:r>
            <a:r>
              <a:rPr lang="en-US" altLang="cs-CZ" dirty="0" err="1"/>
              <a:t>peroneal</a:t>
            </a:r>
            <a:r>
              <a:rPr lang="en-US" altLang="cs-CZ" dirty="0"/>
              <a:t> muscles  </a:t>
            </a:r>
            <a:r>
              <a:rPr lang="en-US" altLang="cs-CZ" dirty="0">
                <a:sym typeface="Symbol" panose="05050102010706020507" pitchFamily="18" charset="2"/>
              </a:rPr>
              <a:t>  </a:t>
            </a:r>
            <a:r>
              <a:rPr lang="en-US" altLang="cs-CZ" dirty="0" err="1">
                <a:sym typeface="Symbol" panose="05050102010706020507" pitchFamily="18" charset="2"/>
              </a:rPr>
              <a:t>myopathic</a:t>
            </a:r>
            <a:r>
              <a:rPr lang="en-US" altLang="cs-CZ" dirty="0">
                <a:sym typeface="Symbol" panose="05050102010706020507" pitchFamily="18" charset="2"/>
              </a:rPr>
              <a:t> face, winging of the scapula, inability to raise the arms, foot drop</a:t>
            </a:r>
          </a:p>
          <a:p>
            <a:r>
              <a:rPr lang="en-US" altLang="cs-CZ" dirty="0">
                <a:sym typeface="Symbol" panose="05050102010706020507" pitchFamily="18" charset="2"/>
              </a:rPr>
              <a:t>Life span is not significantly affected</a:t>
            </a:r>
            <a:endParaRPr lang="en-US" altLang="cs-CZ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22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87"/>
    </mc:Choice>
    <mc:Fallback>
      <p:transition spd="slow" advTm="46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859" y="0"/>
            <a:ext cx="10515600" cy="1053353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Facioscapulohumeral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06" y="1053353"/>
            <a:ext cx="10515600" cy="4351338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normal deltoids</a:t>
            </a:r>
            <a:endParaRPr lang="en-CA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biceps, triceps commonly weak, forearm muscles are less involved resulting in a </a:t>
            </a:r>
            <a:r>
              <a:rPr lang="en-US" altLang="en-US" dirty="0" err="1">
                <a:ea typeface="ＭＳ Ｐゴシック" panose="020B0600070205080204" pitchFamily="34" charset="-128"/>
              </a:rPr>
              <a:t>popeye</a:t>
            </a:r>
            <a:r>
              <a:rPr lang="en-US" altLang="en-US" dirty="0">
                <a:ea typeface="ＭＳ Ｐゴシック" panose="020B0600070205080204" pitchFamily="34" charset="-128"/>
              </a:rPr>
              <a:t>-like appearance</a:t>
            </a:r>
            <a:endParaRPr lang="en-CA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wrist flexors stronger than wrist extensors</a:t>
            </a:r>
            <a:endParaRPr lang="en-CA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hip flexors and quadriceps are weaker, plantar flexors are preserved, ankle dorsiflexion is weak and foot drop may be the presenting symptom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Scapular winging may be very asymmetric (misdiagnosed as long thoracic nerve of Bell palsy)</a:t>
            </a:r>
            <a:endParaRPr lang="en-CA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1829" y="3466346"/>
            <a:ext cx="1143260" cy="334086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99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56"/>
    </mc:Choice>
    <mc:Fallback>
      <p:transition spd="slow" advTm="263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Facioscapulohumeral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47483" y="2081118"/>
            <a:ext cx="5446058" cy="4351338"/>
          </a:xfrm>
          <a:prstGeom prst="rect">
            <a:avLst/>
          </a:prstGeom>
        </p:spPr>
      </p:pic>
      <p:pic>
        <p:nvPicPr>
          <p:cNvPr id="5" name="Picture 2053" descr="P113005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5" r="15854"/>
          <a:stretch>
            <a:fillRect/>
          </a:stretch>
        </p:blipFill>
        <p:spPr bwMode="auto">
          <a:xfrm>
            <a:off x="7953002" y="2209800"/>
            <a:ext cx="2932113" cy="43209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771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494"/>
    </mc:Choice>
    <mc:Fallback>
      <p:transition spd="slow" advTm="45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C00000"/>
                </a:solidFill>
              </a:rPr>
              <a:t>Emery-</a:t>
            </a:r>
            <a:r>
              <a:rPr lang="en-US" altLang="en-US" b="1" dirty="0" err="1">
                <a:solidFill>
                  <a:srgbClr val="C00000"/>
                </a:solidFill>
              </a:rPr>
              <a:t>Dreifuss</a:t>
            </a:r>
            <a:r>
              <a:rPr lang="en-US" altLang="en-US" b="1" dirty="0">
                <a:solidFill>
                  <a:srgbClr val="C00000"/>
                </a:solidFill>
              </a:rPr>
              <a:t> muscular dystrophy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X linked</a:t>
            </a:r>
          </a:p>
          <a:p>
            <a:r>
              <a:rPr lang="en-US" altLang="en-US" dirty="0"/>
              <a:t>This disorder is associated with early contractures of the Achilles tendons, elbows, and spine</a:t>
            </a:r>
          </a:p>
          <a:p>
            <a:r>
              <a:rPr lang="en-US" altLang="en-US" dirty="0" err="1"/>
              <a:t>Humeroperoneal</a:t>
            </a:r>
            <a:r>
              <a:rPr lang="en-US" altLang="en-US" dirty="0"/>
              <a:t> muscle weakness</a:t>
            </a:r>
          </a:p>
          <a:p>
            <a:r>
              <a:rPr lang="en-US" altLang="en-US" dirty="0"/>
              <a:t>Life threatening defects of cardiac conduction. </a:t>
            </a:r>
          </a:p>
          <a:p>
            <a:r>
              <a:rPr lang="en-US" altLang="en-US" dirty="0"/>
              <a:t>The protein responsible for this dystrophy (</a:t>
            </a:r>
            <a:r>
              <a:rPr lang="en-US" altLang="en-US" dirty="0" err="1"/>
              <a:t>emerin</a:t>
            </a:r>
            <a:r>
              <a:rPr lang="en-US" altLang="en-US" dirty="0"/>
              <a:t>) is absent in the disease and is not part of the muscle cytoskeleton, despite progressive weakness being a feature of the disease. </a:t>
            </a:r>
          </a:p>
          <a:p>
            <a:r>
              <a:rPr lang="en-US" altLang="en-US" dirty="0"/>
              <a:t>The protein is located on the inner surface of the nuclear membrane in skeletal and cardiac muscle. </a:t>
            </a:r>
            <a:endParaRPr lang="en-US" altLang="en-US" dirty="0" smtClean="0"/>
          </a:p>
          <a:p>
            <a:endParaRPr lang="en-US" alt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01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263"/>
    </mc:Choice>
    <mc:Fallback>
      <p:transition spd="slow" advTm="362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Myotonic</a:t>
            </a:r>
            <a:r>
              <a:rPr lang="en-US" b="1" dirty="0" smtClean="0">
                <a:solidFill>
                  <a:srgbClr val="C00000"/>
                </a:solidFill>
              </a:rPr>
              <a:t> dystrophy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This is the most common inherited muscle disorder affecting adults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Autosomal dominant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15 cases per 100000 live births and M:F is 1:1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Varies from a mild late onset form of the disease to a severe congenital disorder. Severity depends on the number of CTG repeats in the DMPK gene on chromosome 19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classical form usually present in adolescence or early adulthood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most frequent symptoms are muscle weakness and stiffness affecting the distal limbs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myotonia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55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596"/>
    </mc:Choice>
    <mc:Fallback>
      <p:transition spd="slow" advTm="51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49305"/>
            <a:ext cx="10515600" cy="11788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Myotonic</a:t>
            </a:r>
            <a:r>
              <a:rPr lang="en-US" b="1" dirty="0" smtClean="0">
                <a:solidFill>
                  <a:srgbClr val="C00000"/>
                </a:solidFill>
              </a:rPr>
              <a:t> Dystrophy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212" y="896471"/>
            <a:ext cx="10511117" cy="4657164"/>
          </a:xfrm>
        </p:spPr>
        <p:txBody>
          <a:bodyPr/>
          <a:lstStyle/>
          <a:p>
            <a:r>
              <a:rPr lang="en-US" altLang="cs-CZ" dirty="0"/>
              <a:t>Prevalence: 1 in 8000</a:t>
            </a:r>
          </a:p>
          <a:p>
            <a:r>
              <a:rPr lang="hu-HU" altLang="cs-CZ" dirty="0"/>
              <a:t>Cause: CTG repeat expansion in a gene on chr. 19</a:t>
            </a:r>
          </a:p>
          <a:p>
            <a:r>
              <a:rPr lang="hu-HU" altLang="cs-CZ" dirty="0"/>
              <a:t>Autosomal dominant inheritance, with anticipation</a:t>
            </a:r>
          </a:p>
          <a:p>
            <a:r>
              <a:rPr lang="hu-HU" altLang="cs-CZ" dirty="0"/>
              <a:t>Multisystemic disease:</a:t>
            </a:r>
          </a:p>
          <a:p>
            <a:pPr lvl="1"/>
            <a:r>
              <a:rPr lang="hu-HU" altLang="cs-CZ" dirty="0"/>
              <a:t>Myotonia: hyperexcitability of muscle membrane  </a:t>
            </a:r>
            <a:r>
              <a:rPr lang="hu-HU" altLang="cs-CZ" dirty="0">
                <a:sym typeface="Symbol" panose="05050102010706020507" pitchFamily="18" charset="2"/>
              </a:rPr>
              <a:t>  inability of quick muscle relaxation</a:t>
            </a:r>
            <a:endParaRPr lang="hu-HU" altLang="cs-CZ" dirty="0"/>
          </a:p>
          <a:p>
            <a:pPr lvl="1"/>
            <a:r>
              <a:rPr lang="hu-HU" altLang="cs-CZ" dirty="0"/>
              <a:t>Progressive muscular weakness and wasting, most prominent in cranial and distal muscles</a:t>
            </a:r>
          </a:p>
          <a:p>
            <a:pPr lvl="1"/>
            <a:r>
              <a:rPr lang="hu-HU" altLang="cs-CZ" dirty="0"/>
              <a:t>Cataracts, frontal balding, testicular atrophy</a:t>
            </a:r>
          </a:p>
          <a:p>
            <a:pPr lvl="1"/>
            <a:r>
              <a:rPr lang="hu-HU" altLang="cs-CZ" dirty="0"/>
              <a:t>Cardiac abnormalities, mental retardation</a:t>
            </a:r>
            <a:endParaRPr lang="en-US" altLang="cs-CZ" dirty="0"/>
          </a:p>
        </p:txBody>
      </p:sp>
      <p:pic>
        <p:nvPicPr>
          <p:cNvPr id="4" name="Picture 5" descr="J:\KONGRESY\BRNO NM KONGRES 2012\sestra a brat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922059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56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36"/>
    </mc:Choice>
    <mc:Fallback>
      <p:transition spd="slow" advTm="34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Myotonic</a:t>
            </a:r>
            <a:r>
              <a:rPr lang="en-US" b="1" dirty="0" smtClean="0">
                <a:solidFill>
                  <a:srgbClr val="C00000"/>
                </a:solidFill>
              </a:rPr>
              <a:t> Dystrophy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u="sng" dirty="0">
                <a:ea typeface="ＭＳ Ｐゴシック" panose="020B0600070205080204" pitchFamily="34" charset="-128"/>
              </a:rPr>
              <a:t>Systemic features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Ocular : Cataract, ptosis, retinal degeneration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Cardiac:Conduction</a:t>
            </a:r>
            <a:r>
              <a:rPr lang="en-US" altLang="en-US" dirty="0">
                <a:ea typeface="ＭＳ Ｐゴシック" panose="020B0600070205080204" pitchFamily="34" charset="-128"/>
              </a:rPr>
              <a:t> disease, </a:t>
            </a:r>
            <a:r>
              <a:rPr lang="en-US" altLang="en-US" dirty="0" err="1">
                <a:ea typeface="ＭＳ Ｐゴシック" panose="020B0600070205080204" pitchFamily="34" charset="-128"/>
              </a:rPr>
              <a:t>arryhtmias,cardiomyopathy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Gastrointestinal: Dysphagia, colonic </a:t>
            </a:r>
            <a:r>
              <a:rPr lang="en-US" altLang="en-US" dirty="0" err="1">
                <a:ea typeface="ＭＳ Ｐゴシック" panose="020B0600070205080204" pitchFamily="34" charset="-128"/>
              </a:rPr>
              <a:t>dysmotility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megacolon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Endocrine: Diabetes due to insulin resistance, testicular atrophy, abnormal GH release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Immune: reduced serum immunoglobulins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Miscellaneous: Frontal balding, cranial hyperostosis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33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458"/>
    </mc:Choice>
    <mc:Fallback>
      <p:transition spd="slow" advTm="49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Myotonic</a:t>
            </a:r>
            <a:r>
              <a:rPr lang="en-US" b="1" dirty="0" smtClean="0">
                <a:solidFill>
                  <a:srgbClr val="C00000"/>
                </a:solidFill>
              </a:rPr>
              <a:t> Dystrophy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u="sng" dirty="0"/>
              <a:t>Laboratory features</a:t>
            </a:r>
            <a:r>
              <a:rPr lang="en-US" altLang="en-US" dirty="0"/>
              <a:t>: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CPK mildly elevated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EMG: </a:t>
            </a:r>
            <a:r>
              <a:rPr lang="en-US" altLang="en-US" dirty="0" err="1"/>
              <a:t>myotonic</a:t>
            </a:r>
            <a:r>
              <a:rPr lang="en-US" altLang="en-US" dirty="0"/>
              <a:t> discharges “dive bomber”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Genetic screening: CTG repeat on chromosome 19 on leukocyte DNA</a:t>
            </a:r>
          </a:p>
          <a:p>
            <a:pPr>
              <a:lnSpc>
                <a:spcPct val="80000"/>
              </a:lnSpc>
            </a:pPr>
            <a:r>
              <a:rPr lang="en-US" altLang="en-US" u="sng" dirty="0"/>
              <a:t>	Treatment: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Supportive care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Phenytoin, procainamide and </a:t>
            </a:r>
            <a:r>
              <a:rPr lang="en-US" altLang="en-US" dirty="0" err="1"/>
              <a:t>mexiletine</a:t>
            </a:r>
            <a:r>
              <a:rPr lang="en-US" altLang="en-US" dirty="0"/>
              <a:t> for </a:t>
            </a:r>
            <a:r>
              <a:rPr lang="en-US" altLang="en-US" dirty="0" err="1"/>
              <a:t>myotonia</a:t>
            </a:r>
            <a:endParaRPr lang="en-US" altLang="en-US" dirty="0"/>
          </a:p>
        </p:txBody>
      </p:sp>
      <p:pic>
        <p:nvPicPr>
          <p:cNvPr id="9" name="Picture 2" descr="An external file that holds a picture, illustration, etc.&#10;Object name is fneur-09-00303-g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13176" y="1690688"/>
            <a:ext cx="4773706" cy="4302218"/>
          </a:xfrm>
          <a:noFill/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3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261"/>
    </mc:Choice>
    <mc:Fallback>
      <p:transition spd="slow" advTm="412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cs-CZ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Muscle </a:t>
            </a:r>
            <a:r>
              <a:rPr lang="en-US" altLang="cs-CZ" b="1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channelopathies</a:t>
            </a:r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195006"/>
              </p:ext>
            </p:extLst>
          </p:nvPr>
        </p:nvGraphicFramePr>
        <p:xfrm>
          <a:off x="618566" y="2078037"/>
          <a:ext cx="10349752" cy="4685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r:id="rId5" imgW="7623498" imgH="3846765" progId="Word.Document.8">
                  <p:embed/>
                </p:oleObj>
              </mc:Choice>
              <mc:Fallback>
                <p:oleObj name="Document" r:id="rId5" imgW="7623498" imgH="384676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8999" b="6578"/>
                      <a:stretch>
                        <a:fillRect/>
                      </a:stretch>
                    </p:blipFill>
                    <p:spPr bwMode="auto">
                      <a:xfrm>
                        <a:off x="618566" y="2078037"/>
                        <a:ext cx="10349752" cy="4685834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9BC1FF"/>
                          </a:gs>
                          <a:gs pos="100000">
                            <a:srgbClr val="3F80CD"/>
                          </a:gs>
                        </a:gsLst>
                        <a:lin ang="5400000"/>
                      </a:gradFill>
                      <a:ln w="57150" cap="sq">
                        <a:solidFill>
                          <a:schemeClr val="hlink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0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161"/>
    </mc:Choice>
    <mc:Fallback>
      <p:transition spd="slow" advTm="28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412" y="118596"/>
            <a:ext cx="10515600" cy="64499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Myotonia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Congenita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71282"/>
            <a:ext cx="10515600" cy="5105681"/>
          </a:xfrm>
        </p:spPr>
        <p:txBody>
          <a:bodyPr/>
          <a:lstStyle/>
          <a:p>
            <a:r>
              <a:rPr lang="hu-HU" altLang="cs-CZ" dirty="0"/>
              <a:t>Mutation in the muscle </a:t>
            </a:r>
            <a:r>
              <a:rPr lang="hu-HU" altLang="cs-CZ" b="1" dirty="0"/>
              <a:t>Cl</a:t>
            </a:r>
            <a:r>
              <a:rPr lang="hu-HU" altLang="cs-CZ" b="1" baseline="30000" dirty="0"/>
              <a:t>-</a:t>
            </a:r>
            <a:r>
              <a:rPr lang="hu-HU" altLang="cs-CZ" b="1" dirty="0"/>
              <a:t> gene</a:t>
            </a:r>
          </a:p>
          <a:p>
            <a:r>
              <a:rPr lang="hu-HU" altLang="cs-CZ" dirty="0"/>
              <a:t>autosomal dominant form: </a:t>
            </a:r>
            <a:r>
              <a:rPr lang="hu-HU" altLang="cs-CZ" b="1" dirty="0"/>
              <a:t>Thomsen </a:t>
            </a:r>
            <a:r>
              <a:rPr lang="hu-HU" altLang="cs-CZ" dirty="0"/>
              <a:t>         autosomal recessive form:  </a:t>
            </a:r>
            <a:r>
              <a:rPr lang="hu-HU" altLang="cs-CZ" b="1" dirty="0"/>
              <a:t>Becker</a:t>
            </a:r>
          </a:p>
          <a:p>
            <a:r>
              <a:rPr lang="hu-HU" altLang="cs-CZ" dirty="0"/>
              <a:t>Symptoms:</a:t>
            </a:r>
          </a:p>
          <a:p>
            <a:pPr lvl="1"/>
            <a:r>
              <a:rPr lang="hu-HU" altLang="cs-CZ" b="1" dirty="0"/>
              <a:t>Myotonia</a:t>
            </a:r>
            <a:r>
              <a:rPr lang="hu-HU" altLang="cs-CZ" dirty="0"/>
              <a:t> (hyperexcitability of the muscle membrane): muscle stiffness and abnormal muscle relaxation, warm-up phenomenon</a:t>
            </a:r>
          </a:p>
          <a:p>
            <a:pPr lvl="1"/>
            <a:r>
              <a:rPr lang="hu-HU" altLang="cs-CZ" dirty="0"/>
              <a:t>Hypertrophied muscles</a:t>
            </a:r>
          </a:p>
          <a:p>
            <a:r>
              <a:rPr lang="hu-HU" altLang="cs-CZ" dirty="0"/>
              <a:t>Therapy: phenytoin, mexiletin</a:t>
            </a:r>
          </a:p>
        </p:txBody>
      </p:sp>
      <p:pic>
        <p:nvPicPr>
          <p:cNvPr id="4" name="Picture 6" descr="J:\FOTKY\FOTO 2010\KRCALOVA HANA MYOPATIE 7.6.2010\P11301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6" t="20271" r="9911" b="5405"/>
          <a:stretch>
            <a:fillRect/>
          </a:stretch>
        </p:blipFill>
        <p:spPr bwMode="auto">
          <a:xfrm>
            <a:off x="8480612" y="3379694"/>
            <a:ext cx="2909888" cy="353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1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862"/>
    </mc:Choice>
    <mc:Fallback>
      <p:transition spd="slow" advTm="65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107577"/>
            <a:ext cx="10515600" cy="126850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Mitochondrial and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>
                <a:solidFill>
                  <a:srgbClr val="C00000"/>
                </a:solidFill>
              </a:rPr>
              <a:t>Metabolic Myopathies</a:t>
            </a:r>
          </a:p>
        </p:txBody>
      </p:sp>
      <p:pic>
        <p:nvPicPr>
          <p:cNvPr id="8196" name="Picture 4" descr="https://www.mda.org/sites/default/files/Types-fueling_muscl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2460" y="2156010"/>
            <a:ext cx="4814046" cy="40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97540" y="1857001"/>
            <a:ext cx="6208059" cy="482170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Mitochondrial, lipid, and glycogen diseases are not uncommon </a:t>
            </a:r>
            <a:r>
              <a:rPr lang="en-US" dirty="0" smtClean="0"/>
              <a:t>causes of </a:t>
            </a:r>
            <a:r>
              <a:rPr lang="en-US" dirty="0"/>
              <a:t>multisystem organ dysfunction, with the neurologic features, </a:t>
            </a:r>
            <a:r>
              <a:rPr lang="en-US" dirty="0" smtClean="0"/>
              <a:t>especially myopathy</a:t>
            </a:r>
            <a:r>
              <a:rPr lang="en-US" dirty="0"/>
              <a:t>, occurring as a predominant feature.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Early </a:t>
            </a:r>
            <a:r>
              <a:rPr lang="en-US" dirty="0"/>
              <a:t>recognition requires </a:t>
            </a:r>
            <a:r>
              <a:rPr lang="en-US" dirty="0" smtClean="0"/>
              <a:t>basic knowledge </a:t>
            </a:r>
            <a:r>
              <a:rPr lang="en-US" dirty="0"/>
              <a:t>of the varied clinical phenotypes before moving forward with </a:t>
            </a:r>
            <a:r>
              <a:rPr lang="en-US" dirty="0" smtClean="0"/>
              <a:t>a screening </a:t>
            </a:r>
            <a:r>
              <a:rPr lang="en-US" dirty="0"/>
              <a:t>evaluation and possibly a genetic evaluation.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Aside </a:t>
            </a:r>
            <a:r>
              <a:rPr lang="en-US" dirty="0"/>
              <a:t>from a </a:t>
            </a:r>
            <a:r>
              <a:rPr lang="en-US" dirty="0" smtClean="0"/>
              <a:t>few specific </a:t>
            </a:r>
            <a:r>
              <a:rPr lang="en-US" dirty="0"/>
              <a:t>diseases for which there are recommended interventions, </a:t>
            </a:r>
            <a:r>
              <a:rPr lang="en-US" dirty="0" smtClean="0"/>
              <a:t>treatment for </a:t>
            </a:r>
            <a:r>
              <a:rPr lang="en-US" dirty="0"/>
              <a:t>the majority of these disorders remains symptomatic, with clinical </a:t>
            </a:r>
            <a:r>
              <a:rPr lang="en-US" dirty="0" smtClean="0"/>
              <a:t>trials currently </a:t>
            </a:r>
            <a:r>
              <a:rPr lang="en-US" dirty="0"/>
              <a:t>in progress that will hopefully result in standard treatments</a:t>
            </a:r>
            <a:endParaRPr lang="en-US" dirty="0"/>
          </a:p>
        </p:txBody>
      </p: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05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532"/>
    </mc:Choice>
    <mc:Fallback>
      <p:transition spd="slow" advTm="45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Myopath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04" y="555812"/>
            <a:ext cx="10144872" cy="616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057"/>
    </mc:Choice>
    <mc:Fallback>
      <p:transition spd="slow" advTm="68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ntigen driven T cell response (auto AB in DM 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12" y="457201"/>
            <a:ext cx="10443882" cy="604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2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36"/>
    </mc:Choice>
    <mc:Fallback>
      <p:transition spd="slow" advTm="29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ntigens – endogenous (muscle),exogenous (viral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41" y="425825"/>
            <a:ext cx="9811871" cy="59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90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840"/>
    </mc:Choice>
    <mc:Fallback>
      <p:transition spd="slow" advTm="30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yopath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212" y="463082"/>
            <a:ext cx="9058835" cy="604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59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910"/>
    </mc:Choice>
    <mc:Fallback>
      <p:transition spd="slow" advTm="369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D8/MHC 1 complex is characteristic of PM,IBM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65" y="488576"/>
            <a:ext cx="10717306" cy="608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95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5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78"/>
    </mc:Choice>
    <mc:Fallback>
      <p:transition spd="slow" advTm="45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2742</Words>
  <Application>Microsoft Office PowerPoint</Application>
  <PresentationFormat>Widescreen</PresentationFormat>
  <Paragraphs>471</Paragraphs>
  <Slides>59</Slides>
  <Notes>0</Notes>
  <HiddenSlides>0</HiddenSlides>
  <MMClips>59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ＭＳ Ｐゴシック</vt:lpstr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Microsoft Word 97 - 2003 Document</vt:lpstr>
      <vt:lpstr>میوپاتی </vt:lpstr>
      <vt:lpstr>Definition and Classification of Myopathies</vt:lpstr>
      <vt:lpstr>Approach to myopathy</vt:lpstr>
      <vt:lpstr>History</vt:lpstr>
      <vt:lpstr>Symptoms Typically Associated With Myopathies </vt:lpstr>
      <vt:lpstr>Weakness: MOST COMMON</vt:lpstr>
      <vt:lpstr>less useful negative symptom</vt:lpstr>
      <vt:lpstr>Symptom</vt:lpstr>
      <vt:lpstr>Myotonia</vt:lpstr>
      <vt:lpstr>Myopathies associated with muscle stiffness</vt:lpstr>
      <vt:lpstr>History</vt:lpstr>
      <vt:lpstr>Diagnosis of Myopathy Based on Pattern of Inheritance</vt:lpstr>
      <vt:lpstr>Drugs That Can Cause Toxic Myopathies </vt:lpstr>
      <vt:lpstr>Examination</vt:lpstr>
      <vt:lpstr>Examination</vt:lpstr>
      <vt:lpstr>Examination</vt:lpstr>
      <vt:lpstr>Examination</vt:lpstr>
      <vt:lpstr>Muscle Pattern</vt:lpstr>
      <vt:lpstr>Muscle Pattern</vt:lpstr>
      <vt:lpstr>Dermatomyositis (DM)-clinical</vt:lpstr>
      <vt:lpstr>Dermatomyositis (DM)-clinical</vt:lpstr>
      <vt:lpstr>DM-rash</vt:lpstr>
      <vt:lpstr>PowerPoint Presentation</vt:lpstr>
      <vt:lpstr>DM-Pathology</vt:lpstr>
      <vt:lpstr>DM-Pathology</vt:lpstr>
      <vt:lpstr>Polymyositis(Endomysial inflammation)</vt:lpstr>
      <vt:lpstr>DM and PM Treatment</vt:lpstr>
      <vt:lpstr>Treatment resistant</vt:lpstr>
      <vt:lpstr>PowerPoint Presentation</vt:lpstr>
      <vt:lpstr>Inclusion body myositis</vt:lpstr>
      <vt:lpstr>IBM-pathology</vt:lpstr>
      <vt:lpstr>IBM treatment</vt:lpstr>
      <vt:lpstr>Other Immune Myopathies</vt:lpstr>
      <vt:lpstr>PowerPoint Presentation</vt:lpstr>
      <vt:lpstr>Endocrine myopathies</vt:lpstr>
      <vt:lpstr>Endocrine myopathy…contd</vt:lpstr>
      <vt:lpstr>Infectious Myopathies</vt:lpstr>
      <vt:lpstr>The Limb-Girdle Muscular Dystrophies </vt:lpstr>
      <vt:lpstr>Dystrophinopathies; Duchenne and Becker</vt:lpstr>
      <vt:lpstr>Molecular pathology</vt:lpstr>
      <vt:lpstr>Pathology</vt:lpstr>
      <vt:lpstr>Gower’s sign</vt:lpstr>
      <vt:lpstr>Becker</vt:lpstr>
      <vt:lpstr>Facioscapulohumeral</vt:lpstr>
      <vt:lpstr>Facioscapulohumeral</vt:lpstr>
      <vt:lpstr>Facioscapulohumeral</vt:lpstr>
      <vt:lpstr>Emery-Dreifuss muscular dystrophy</vt:lpstr>
      <vt:lpstr>Myotonic dystrophy</vt:lpstr>
      <vt:lpstr> Myotonic Dystrophy</vt:lpstr>
      <vt:lpstr>Myotonic Dystrophy</vt:lpstr>
      <vt:lpstr>Myotonic Dystrophy</vt:lpstr>
      <vt:lpstr>Muscle channelopathies</vt:lpstr>
      <vt:lpstr>Myotonia Congenita</vt:lpstr>
      <vt:lpstr>Mitochondrial and Metabolic Myopathies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MRT Pack 30 DVDs</dc:creator>
  <cp:lastModifiedBy>MRT Pack 30 DVDs</cp:lastModifiedBy>
  <cp:revision>39</cp:revision>
  <dcterms:created xsi:type="dcterms:W3CDTF">2020-06-19T15:16:00Z</dcterms:created>
  <dcterms:modified xsi:type="dcterms:W3CDTF">2020-06-20T06:04:14Z</dcterms:modified>
</cp:coreProperties>
</file>